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29"/>
  </p:notesMasterIdLst>
  <p:sldIdLst>
    <p:sldId id="256" r:id="rId3"/>
    <p:sldId id="301" r:id="rId4"/>
    <p:sldId id="261" r:id="rId5"/>
    <p:sldId id="273" r:id="rId6"/>
    <p:sldId id="322" r:id="rId7"/>
    <p:sldId id="281" r:id="rId8"/>
    <p:sldId id="321" r:id="rId9"/>
    <p:sldId id="340" r:id="rId10"/>
    <p:sldId id="324" r:id="rId11"/>
    <p:sldId id="325" r:id="rId12"/>
    <p:sldId id="326" r:id="rId13"/>
    <p:sldId id="327" r:id="rId14"/>
    <p:sldId id="344" r:id="rId15"/>
    <p:sldId id="328" r:id="rId16"/>
    <p:sldId id="341" r:id="rId17"/>
    <p:sldId id="342" r:id="rId18"/>
    <p:sldId id="343" r:id="rId19"/>
    <p:sldId id="332" r:id="rId20"/>
    <p:sldId id="333" r:id="rId21"/>
    <p:sldId id="336" r:id="rId22"/>
    <p:sldId id="337" r:id="rId23"/>
    <p:sldId id="345" r:id="rId24"/>
    <p:sldId id="335" r:id="rId25"/>
    <p:sldId id="339" r:id="rId26"/>
    <p:sldId id="334" r:id="rId27"/>
    <p:sldId id="338" r:id="rId28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587"/>
    <a:srgbClr val="94484C"/>
    <a:srgbClr val="D43721"/>
    <a:srgbClr val="008B91"/>
    <a:srgbClr val="767878"/>
    <a:srgbClr val="701139"/>
    <a:srgbClr val="4F5150"/>
    <a:srgbClr val="3B3D3C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0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/>
              <a:t>Click to edit Master text styles</a:t>
            </a:r>
          </a:p>
          <a:p>
            <a:pPr lvl="1"/>
            <a:r>
              <a:rPr lang="lt-LT" noProof="0"/>
              <a:t>Second level</a:t>
            </a:r>
          </a:p>
          <a:p>
            <a:pPr lvl="2"/>
            <a:r>
              <a:rPr lang="lt-LT" noProof="0"/>
              <a:t>Third level</a:t>
            </a:r>
          </a:p>
          <a:p>
            <a:pPr lvl="3"/>
            <a:r>
              <a:rPr lang="lt-LT" noProof="0"/>
              <a:t>Fourth level</a:t>
            </a:r>
          </a:p>
          <a:p>
            <a:pPr lvl="4"/>
            <a:r>
              <a:rPr lang="lt-LT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0A6682-5BAF-46A2-93B2-7B79522B7864}" type="slidenum">
              <a:rPr lang="lt-LT" altLang="fr-FR"/>
              <a:pPr/>
              <a:t>‹#›</a:t>
            </a:fld>
            <a:endParaRPr lang="lt-LT" altLang="fr-FR"/>
          </a:p>
        </p:txBody>
      </p:sp>
    </p:spTree>
    <p:extLst>
      <p:ext uri="{BB962C8B-B14F-4D97-AF65-F5344CB8AC3E}">
        <p14:creationId xmlns:p14="http://schemas.microsoft.com/office/powerpoint/2010/main" val="2697605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/>
          <a:lstStyle>
            <a:lvl1pPr>
              <a:defRPr>
                <a:latin typeface="Avenir Black"/>
                <a:cs typeface="Avenir Black"/>
              </a:defRPr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venir Book"/>
                <a:cs typeface="Avenir Book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1711A-C957-429A-91A4-892E72812D3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7121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1ED7-2081-4EFA-A481-372660C2B8C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7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885B3-53BD-475C-8DE0-9F94A2EF0778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4163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05EB-E73A-4A4A-BB43-6F486928B18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991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810D0-0B6B-47F2-BA04-62C77375157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52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A9C29-1AFA-471F-BEEB-D7582D75B19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526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74360-0087-48E9-9B74-729695B0535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355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F6EA7-B99F-4706-8DCE-520B1D190CB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3828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B2676-76D1-43EF-8E9D-17D3F79B4E9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6187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F1BC4-C44D-4F81-9675-FC2A0671D848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9283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5B06B-01A6-4698-8372-AE976F9BA24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4882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venir Black"/>
                <a:cs typeface="Avenir Black"/>
              </a:defRPr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2C73D-1BC2-4E5D-AC34-665B03160CC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2232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7FDCC-CBA2-4AA0-AC4C-46F418AA9D5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464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4F0BC-F692-4712-AE0D-EB41149D909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230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E6A8-54C4-447A-92F9-78727E66CD0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2003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A5CC-3B94-40C4-9048-B6875EC1444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564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4DEA5-A65E-4FAC-B8F9-A2E10F3A4B1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3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lack"/>
                <a:cs typeface="Avenir Black"/>
              </a:defRPr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venir Black"/>
                <a:cs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venir Book"/>
                <a:cs typeface="Avenir Book"/>
              </a:defRPr>
            </a:lvl1pPr>
            <a:lvl2pPr>
              <a:defRPr sz="2000">
                <a:latin typeface="Avenir Book"/>
                <a:cs typeface="Avenir Book"/>
              </a:defRPr>
            </a:lvl2pPr>
            <a:lvl3pPr>
              <a:defRPr sz="1800">
                <a:latin typeface="Avenir Book"/>
                <a:cs typeface="Avenir Book"/>
              </a:defRPr>
            </a:lvl3pPr>
            <a:lvl4pPr>
              <a:defRPr sz="1600">
                <a:latin typeface="Avenir Book"/>
                <a:cs typeface="Avenir Book"/>
              </a:defRPr>
            </a:lvl4pPr>
            <a:lvl5pPr>
              <a:defRPr sz="1600">
                <a:latin typeface="Avenir Book"/>
                <a:cs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smtClean="0"/>
              <a:t>Third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venir Black"/>
                <a:cs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Book"/>
                <a:cs typeface="Avenir Book"/>
              </a:defRPr>
            </a:lvl1pPr>
            <a:lvl2pPr>
              <a:defRPr sz="2000">
                <a:latin typeface="Avenir Book"/>
                <a:cs typeface="Avenir Book"/>
              </a:defRPr>
            </a:lvl2pPr>
            <a:lvl3pPr>
              <a:defRPr sz="1800">
                <a:latin typeface="Avenir Book"/>
                <a:cs typeface="Avenir Book"/>
              </a:defRPr>
            </a:lvl3pPr>
            <a:lvl4pPr>
              <a:defRPr sz="1600">
                <a:latin typeface="Avenir Book"/>
                <a:cs typeface="Avenir Book"/>
              </a:defRPr>
            </a:lvl4pPr>
            <a:lvl5pPr>
              <a:defRPr sz="1600">
                <a:latin typeface="Avenir Book"/>
                <a:cs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8147A-C595-4125-994C-FD646058C50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923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BF4A5-EEC2-4F10-975B-9100F450597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218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43DC-0C76-4D1A-9177-B037B782AE8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8025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E7F2F-3BC4-46D4-9287-A1A31AE92CB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103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FD78-AB17-486B-94F8-49F87281E59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5751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C33024-9DC3-407D-8783-CB928CECD837}" type="slidenum">
              <a:rPr lang="en-US" altLang="fr-FR"/>
              <a:pPr/>
              <a:t>‹#›</a:t>
            </a:fld>
            <a:endParaRPr lang="en-US" altLang="fr-FR"/>
          </a:p>
        </p:txBody>
      </p:sp>
      <p:pic>
        <p:nvPicPr>
          <p:cNvPr id="1031" name="Picture 7" descr="UNI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Bande_Logo_UNI_sansoutlineNV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5440"/>
          <a:stretch>
            <a:fillRect/>
          </a:stretch>
        </p:blipFill>
        <p:spPr bwMode="auto">
          <a:xfrm>
            <a:off x="0" y="2770188"/>
            <a:ext cx="91789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F0111D-F360-4546-A0A8-24B552CEE5ED}" type="slidenum">
              <a:rPr lang="en-US" altLang="fr-FR"/>
              <a:pPr/>
              <a:t>‹#›</a:t>
            </a:fld>
            <a:endParaRPr lang="en-US" altLang="fr-FR"/>
          </a:p>
        </p:txBody>
      </p:sp>
      <p:pic>
        <p:nvPicPr>
          <p:cNvPr id="13319" name="Picture 7" descr="bande_kle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5876925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7560964" cy="3128764"/>
          </a:xfrm>
        </p:spPr>
        <p:txBody>
          <a:bodyPr/>
          <a:lstStyle/>
          <a:p>
            <a:pPr algn="l"/>
            <a:r>
              <a:rPr lang="de-DE" altLang="fr-F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34" charset="-128"/>
                <a:cs typeface="Arial Black"/>
              </a:rPr>
              <a:t>Bildungsbericht </a:t>
            </a:r>
            <a:br>
              <a:rPr lang="de-DE" altLang="fr-F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34" charset="-128"/>
                <a:cs typeface="Arial Black"/>
              </a:rPr>
            </a:br>
            <a:r>
              <a:rPr lang="de-DE" altLang="fr-F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34" charset="-128"/>
                <a:cs typeface="Arial Black"/>
              </a:rPr>
              <a:t>Luxemburg </a:t>
            </a:r>
            <a:br>
              <a:rPr lang="de-DE" altLang="fr-F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34" charset="-128"/>
                <a:cs typeface="Arial Black"/>
              </a:rPr>
            </a:br>
            <a:r>
              <a:rPr lang="de-DE" altLang="fr-F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itchFamily="34" charset="-128"/>
                <a:cs typeface="Arial Black"/>
              </a:rPr>
              <a:t>2015 </a:t>
            </a:r>
            <a:endParaRPr lang="en-US" altLang="fr-FR" sz="54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ＭＳ Ｐゴシック" pitchFamily="34" charset="-128"/>
              <a:cs typeface="Arial Black"/>
            </a:endParaRPr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79388" y="6290156"/>
            <a:ext cx="698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fr-FR" sz="14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Thomas </a:t>
            </a:r>
            <a:r>
              <a:rPr lang="en-US" altLang="fr-FR" sz="1400" b="1" dirty="0">
                <a:solidFill>
                  <a:srgbClr val="3C8C93"/>
                </a:solidFill>
                <a:latin typeface="Avenir Black"/>
                <a:cs typeface="Avenir Black"/>
              </a:rPr>
              <a:t>Lenz (</a:t>
            </a:r>
            <a:r>
              <a:rPr lang="en-US" altLang="fr-FR" sz="1400" b="1" dirty="0" err="1">
                <a:solidFill>
                  <a:srgbClr val="3C8C93"/>
                </a:solidFill>
                <a:latin typeface="Avenir Black"/>
                <a:cs typeface="Avenir Black"/>
              </a:rPr>
              <a:t>Universität</a:t>
            </a:r>
            <a:r>
              <a:rPr lang="en-US" altLang="fr-FR" sz="1400" b="1" dirty="0">
                <a:solidFill>
                  <a:srgbClr val="3C8C93"/>
                </a:solidFill>
                <a:latin typeface="Avenir Black"/>
                <a:cs typeface="Avenir Black"/>
              </a:rPr>
              <a:t> Luxemburg)</a:t>
            </a:r>
          </a:p>
          <a:p>
            <a:r>
              <a:rPr lang="en-US" altLang="fr-FR" sz="1400" b="1" dirty="0">
                <a:solidFill>
                  <a:srgbClr val="3C8C93"/>
                </a:solidFill>
                <a:latin typeface="Avenir Black"/>
                <a:cs typeface="Avenir Black"/>
              </a:rPr>
              <a:t>Jos </a:t>
            </a:r>
            <a:r>
              <a:rPr lang="en-US" altLang="fr-FR" sz="1400" b="1" dirty="0" err="1">
                <a:solidFill>
                  <a:srgbClr val="3C8C93"/>
                </a:solidFill>
                <a:latin typeface="Avenir Black"/>
                <a:cs typeface="Avenir Black"/>
              </a:rPr>
              <a:t>Bertemes</a:t>
            </a:r>
            <a:r>
              <a:rPr lang="en-US" altLang="fr-FR" sz="1400" b="1" dirty="0">
                <a:solidFill>
                  <a:srgbClr val="3C8C93"/>
                </a:solidFill>
                <a:latin typeface="Avenir Black"/>
                <a:cs typeface="Avenir Black"/>
              </a:rPr>
              <a:t> (SCRIPT)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6120680" cy="1143000"/>
          </a:xfrm>
        </p:spPr>
        <p:txBody>
          <a:bodyPr/>
          <a:lstStyle/>
          <a:p>
            <a:r>
              <a:rPr lang="en-US" sz="3600" u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Ausgewählte</a:t>
            </a:r>
            <a:r>
              <a:rPr lang="en-US" sz="3600" u="none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 </a:t>
            </a:r>
            <a:r>
              <a:rPr lang="en-US" sz="3600" u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Befunde</a:t>
            </a:r>
            <a:endParaRPr lang="en-US" sz="3600" u="none" dirty="0">
              <a:solidFill>
                <a:schemeClr val="accent1">
                  <a:lumMod val="50000"/>
                </a:schemeClr>
              </a:solidFill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913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schirmfoto 2015-03-19 um 14.1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498" cy="4945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3529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-</a:t>
            </a:r>
            <a:r>
              <a:rPr lang="fr-LU" b="1" dirty="0" smtClean="0">
                <a:solidFill>
                  <a:srgbClr val="3C8C93"/>
                </a:solidFill>
              </a:rPr>
              <a:t> </a:t>
            </a:r>
            <a:r>
              <a:rPr lang="fr-LU" b="1" dirty="0" err="1" smtClean="0">
                <a:solidFill>
                  <a:srgbClr val="3C8C93"/>
                </a:solidFill>
              </a:rPr>
              <a:t>Kontinuierlicher</a:t>
            </a:r>
            <a:r>
              <a:rPr lang="fr-LU" b="1" dirty="0" smtClean="0">
                <a:solidFill>
                  <a:srgbClr val="3C8C93"/>
                </a:solidFill>
              </a:rPr>
              <a:t> Rückgang </a:t>
            </a:r>
            <a:r>
              <a:rPr lang="fr-LU" dirty="0" smtClean="0"/>
              <a:t>von Schülerinnen und Schülern mit </a:t>
            </a:r>
            <a:r>
              <a:rPr lang="fr-LU" dirty="0" err="1" smtClean="0"/>
              <a:t>Luxemburger</a:t>
            </a:r>
            <a:r>
              <a:rPr lang="fr-LU" dirty="0" smtClean="0"/>
              <a:t> </a:t>
            </a:r>
            <a:r>
              <a:rPr lang="fr-LU" dirty="0" err="1" smtClean="0"/>
              <a:t>Nationalität</a:t>
            </a:r>
            <a:r>
              <a:rPr lang="fr-LU" dirty="0" smtClean="0"/>
              <a:t> </a:t>
            </a:r>
          </a:p>
          <a:p>
            <a:r>
              <a:rPr lang="fr-LU" dirty="0" smtClean="0"/>
              <a:t>- Anzeichen einer </a:t>
            </a:r>
            <a:r>
              <a:rPr lang="fr-LU" b="1" dirty="0" smtClean="0">
                <a:solidFill>
                  <a:srgbClr val="3C8C93"/>
                </a:solidFill>
              </a:rPr>
              <a:t>Stabilisierung</a:t>
            </a:r>
            <a:r>
              <a:rPr lang="fr-LU" dirty="0" smtClean="0"/>
              <a:t> bei ca. 50%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959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schirmfoto 2015-03-19 um 14.1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" y="-868"/>
            <a:ext cx="61361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5459" y="2564904"/>
            <a:ext cx="29585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C8C93"/>
                </a:solidFill>
              </a:rPr>
              <a:t>Gleiches</a:t>
            </a:r>
            <a:endParaRPr lang="en-US" sz="2800" b="1" dirty="0">
              <a:solidFill>
                <a:srgbClr val="3C8C93"/>
              </a:solidFill>
            </a:endParaRPr>
          </a:p>
          <a:p>
            <a:r>
              <a:rPr lang="en-US" sz="2800" b="1" dirty="0" err="1" smtClean="0">
                <a:solidFill>
                  <a:srgbClr val="3C8C93"/>
                </a:solidFill>
              </a:rPr>
              <a:t>Phänomen</a:t>
            </a:r>
            <a:r>
              <a:rPr lang="en-US" sz="2800" b="1" dirty="0" smtClean="0">
                <a:solidFill>
                  <a:srgbClr val="3C8C93"/>
                </a:solidFill>
              </a:rPr>
              <a:t> </a:t>
            </a:r>
            <a:br>
              <a:rPr lang="en-US" sz="2800" b="1" dirty="0" smtClean="0">
                <a:solidFill>
                  <a:srgbClr val="3C8C93"/>
                </a:solidFill>
              </a:rPr>
            </a:br>
            <a:r>
              <a:rPr lang="en-US" sz="2800" b="1" dirty="0" smtClean="0">
                <a:solidFill>
                  <a:srgbClr val="3C8C93"/>
                </a:solidFill>
              </a:rPr>
              <a:t>in der </a:t>
            </a:r>
          </a:p>
          <a:p>
            <a:r>
              <a:rPr lang="en-US" sz="2800" b="1" dirty="0" err="1" smtClean="0">
                <a:solidFill>
                  <a:srgbClr val="3C8C93"/>
                </a:solidFill>
              </a:rPr>
              <a:t>Sekundarschule</a:t>
            </a:r>
            <a:endParaRPr lang="en-US" sz="2800" b="1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Fallbeispiel:</a:t>
            </a:r>
            <a:r>
              <a:rPr lang="fr-LU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/>
            </a:r>
            <a:b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</a:b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Übergangsentscheidungen</a:t>
            </a:r>
            <a: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b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</a:br>
            <a:r>
              <a:rPr lang="fr-LU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               am Ende der Grundschule</a:t>
            </a:r>
            <a:endParaRPr lang="fr-LU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196952"/>
          </a:xfrm>
        </p:spPr>
        <p:txBody>
          <a:bodyPr/>
          <a:lstStyle/>
          <a:p>
            <a:r>
              <a:rPr lang="fr-LU" sz="2400" dirty="0" smtClean="0"/>
              <a:t>Wie verteilen sich die Schülerinnen und Schüler nach der Grundschule auf die </a:t>
            </a:r>
            <a:r>
              <a:rPr lang="fr-LU" sz="2400" dirty="0" err="1" smtClean="0"/>
              <a:t>einzelnen</a:t>
            </a:r>
            <a:r>
              <a:rPr lang="fr-LU" sz="2400" dirty="0" smtClean="0"/>
              <a:t> </a:t>
            </a:r>
            <a:r>
              <a:rPr lang="fr-LU" sz="2400" dirty="0" err="1" smtClean="0"/>
              <a:t>Schulformen</a:t>
            </a:r>
            <a:r>
              <a:rPr lang="fr-LU" sz="2400" dirty="0" smtClean="0"/>
              <a:t>?</a:t>
            </a:r>
          </a:p>
          <a:p>
            <a:r>
              <a:rPr lang="fr-LU" sz="2400" dirty="0" smtClean="0"/>
              <a:t>Welche Faktoren </a:t>
            </a:r>
            <a:r>
              <a:rPr lang="fr-LU" sz="2400" dirty="0" err="1" smtClean="0"/>
              <a:t>sind</a:t>
            </a:r>
            <a:r>
              <a:rPr lang="fr-LU" sz="2400" dirty="0" smtClean="0"/>
              <a:t> </a:t>
            </a:r>
            <a:r>
              <a:rPr lang="fr-LU" sz="2400" dirty="0" err="1" smtClean="0"/>
              <a:t>ausschlaggebend</a:t>
            </a:r>
            <a:r>
              <a:rPr lang="fr-LU" sz="2400" dirty="0" smtClean="0"/>
              <a:t>?</a:t>
            </a:r>
          </a:p>
          <a:p>
            <a:pPr lvl="1"/>
            <a:r>
              <a:rPr lang="fr-LU" sz="2000" dirty="0" err="1" smtClean="0"/>
              <a:t>schulische</a:t>
            </a:r>
            <a:r>
              <a:rPr lang="fr-LU" sz="2000" dirty="0" smtClean="0"/>
              <a:t> Leistung</a:t>
            </a:r>
          </a:p>
          <a:p>
            <a:pPr lvl="1"/>
            <a:r>
              <a:rPr lang="fr-LU" sz="2000" dirty="0" smtClean="0"/>
              <a:t>Sprachenhintergrund</a:t>
            </a:r>
          </a:p>
          <a:p>
            <a:pPr lvl="1"/>
            <a:r>
              <a:rPr lang="fr-LU" sz="2000" dirty="0" err="1" smtClean="0"/>
              <a:t>sozioökonomischer</a:t>
            </a:r>
            <a:r>
              <a:rPr lang="fr-LU" sz="2000" dirty="0" smtClean="0"/>
              <a:t> Hintergrund</a:t>
            </a:r>
          </a:p>
          <a:p>
            <a:r>
              <a:rPr lang="fr-LU" sz="2400" dirty="0" smtClean="0"/>
              <a:t>Wie kann man die </a:t>
            </a:r>
            <a:r>
              <a:rPr lang="fr-LU" sz="2400" dirty="0" err="1" smtClean="0"/>
              <a:t>Übergangsentscheidung</a:t>
            </a:r>
            <a:r>
              <a:rPr lang="fr-LU" sz="2400" dirty="0" smtClean="0"/>
              <a:t> </a:t>
            </a:r>
            <a:r>
              <a:rPr lang="fr-LU" sz="2400" dirty="0" err="1" smtClean="0"/>
              <a:t>verbessern</a:t>
            </a:r>
            <a:r>
              <a:rPr lang="fr-LU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053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C8C93"/>
                </a:solidFill>
                <a:latin typeface="+mn-lt"/>
                <a:cs typeface="Arial Black"/>
              </a:rPr>
              <a:t>Übergangsentscheidungen</a:t>
            </a:r>
            <a:r>
              <a:rPr lang="en-US" sz="3200" b="1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b="1" dirty="0" err="1" smtClean="0">
                <a:solidFill>
                  <a:srgbClr val="3C8C93"/>
                </a:solidFill>
                <a:latin typeface="+mn-lt"/>
                <a:cs typeface="Arial Black"/>
              </a:rPr>
              <a:t>n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ach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 Black"/>
              </a:rPr>
              <a:t>Nationalitäten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cs typeface="Arial Blac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005" y="1634688"/>
            <a:ext cx="8935967" cy="4026560"/>
            <a:chOff x="183005" y="1412776"/>
            <a:chExt cx="8935967" cy="4026560"/>
          </a:xfrm>
        </p:grpSpPr>
        <p:pic>
          <p:nvPicPr>
            <p:cNvPr id="4" name="Picture 3" descr="Bildschirmfoto 2015-03-19 um 14.26.1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79"/>
            <a:stretch/>
          </p:blipFill>
          <p:spPr>
            <a:xfrm>
              <a:off x="183005" y="1412776"/>
              <a:ext cx="8935967" cy="402656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987824" y="2996952"/>
              <a:ext cx="1224136" cy="93610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5580112" y="3212976"/>
              <a:ext cx="1296144" cy="72008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915816" y="4293096"/>
              <a:ext cx="1296144" cy="504056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5580112" y="4365104"/>
              <a:ext cx="1368152" cy="36004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3161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3" r="2451"/>
          <a:stretch/>
        </p:blipFill>
        <p:spPr>
          <a:xfrm>
            <a:off x="34032" y="0"/>
            <a:ext cx="482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20688"/>
            <a:ext cx="56166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Was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sind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mögliche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Einflussfaktoren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</a:p>
          <a:p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bei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der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Orientierung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</a:p>
          <a:p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von der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Grund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-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zur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Sekundarschule</a:t>
            </a:r>
            <a:r>
              <a:rPr lang="en-US" b="1" dirty="0" smtClean="0">
                <a:solidFill>
                  <a:srgbClr val="3C8C93"/>
                </a:solidFill>
                <a:latin typeface="Avenir Black"/>
                <a:cs typeface="Avenir Black"/>
              </a:rPr>
              <a:t>?</a:t>
            </a:r>
            <a:endParaRPr lang="en-US" b="1" dirty="0">
              <a:solidFill>
                <a:srgbClr val="3C8C93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9490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3" r="2451"/>
          <a:stretch/>
        </p:blipFill>
        <p:spPr>
          <a:xfrm>
            <a:off x="-108520" y="0"/>
            <a:ext cx="4826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80" r="3486"/>
          <a:stretch/>
        </p:blipFill>
        <p:spPr>
          <a:xfrm>
            <a:off x="4716016" y="0"/>
            <a:ext cx="4724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08583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Orientierung</a:t>
            </a:r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ins 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105273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Luxemburgische</a:t>
            </a:r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  <a:r>
              <a:rPr lang="en-US" sz="22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Sprache</a:t>
            </a:r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555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3" r="2451"/>
          <a:stretch/>
        </p:blipFill>
        <p:spPr>
          <a:xfrm>
            <a:off x="-108520" y="0"/>
            <a:ext cx="4826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98" r="5334"/>
          <a:stretch/>
        </p:blipFill>
        <p:spPr>
          <a:xfrm>
            <a:off x="4587428" y="0"/>
            <a:ext cx="47371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08583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Orientierung</a:t>
            </a:r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ins 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106493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Sozioökonomischer</a:t>
            </a:r>
            <a:r>
              <a:rPr lang="en-US" sz="20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 </a:t>
            </a:r>
            <a:r>
              <a:rPr lang="en-US" sz="2000" b="1" dirty="0" err="1" smtClean="0">
                <a:solidFill>
                  <a:srgbClr val="3C8C93"/>
                </a:solidFill>
                <a:latin typeface="Avenir Black"/>
                <a:cs typeface="Avenir Black"/>
              </a:rPr>
              <a:t>Hintergrund</a:t>
            </a:r>
            <a:r>
              <a:rPr lang="en-US" sz="2000" b="1" dirty="0" smtClean="0">
                <a:solidFill>
                  <a:srgbClr val="3C8C93"/>
                </a:solidFill>
                <a:latin typeface="Avenir Black"/>
                <a:cs typeface="Avenir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888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schirmfoto 2015-03-19 um 14.49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0063" r="2030" b="8988"/>
          <a:stretch/>
        </p:blipFill>
        <p:spPr>
          <a:xfrm>
            <a:off x="836098" y="1340768"/>
            <a:ext cx="7667848" cy="3432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C8C93"/>
                </a:solidFill>
                <a:latin typeface="+mn-lt"/>
                <a:cs typeface="Arial Black"/>
              </a:rPr>
              <a:t>Bildungsungleichheiten</a:t>
            </a:r>
            <a:endParaRPr lang="en-US" sz="3200" b="1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452" y="5157192"/>
            <a:ext cx="83425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C8C93"/>
                </a:solidFill>
              </a:rPr>
              <a:t>Kompetenzunterschied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</a:rPr>
              <a:t>entspricht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r>
              <a:rPr lang="en-US" b="1" dirty="0" smtClean="0">
                <a:solidFill>
                  <a:srgbClr val="3C8C93"/>
                </a:solidFill>
              </a:rPr>
              <a:t>ca. </a:t>
            </a:r>
            <a:r>
              <a:rPr lang="en-US" b="1" dirty="0" err="1" smtClean="0">
                <a:solidFill>
                  <a:srgbClr val="3C8C93"/>
                </a:solidFill>
              </a:rPr>
              <a:t>zwei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</a:rPr>
              <a:t>Schuljahren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endParaRPr lang="en-US" b="1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0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schirmfoto 2015-03-19 um 14.5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0" y="692696"/>
            <a:ext cx="8207610" cy="3867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4941168"/>
            <a:ext cx="720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C8C93"/>
                </a:solidFill>
              </a:rPr>
              <a:t>Verteilung</a:t>
            </a:r>
            <a:r>
              <a:rPr lang="en-US" b="1" dirty="0" smtClean="0">
                <a:solidFill>
                  <a:srgbClr val="3C8C93"/>
                </a:solidFill>
              </a:rPr>
              <a:t> der </a:t>
            </a:r>
            <a:r>
              <a:rPr lang="en-US" b="1" dirty="0" err="1" smtClean="0">
                <a:solidFill>
                  <a:srgbClr val="3C8C93"/>
                </a:solidFill>
              </a:rPr>
              <a:t>Schülerpopulation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</a:rPr>
              <a:t>nach</a:t>
            </a:r>
            <a:r>
              <a:rPr lang="en-US" b="1" dirty="0" smtClean="0">
                <a:solidFill>
                  <a:srgbClr val="3C8C93"/>
                </a:solidFill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</a:rPr>
              <a:t>Schultyp</a:t>
            </a:r>
            <a:endParaRPr lang="en-US" b="1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8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venir Black"/>
              </a:rPr>
              <a:t>Bildungsbericht</a:t>
            </a:r>
            <a:r>
              <a:rPr lang="en-US" sz="3200" u="none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venir Black"/>
              </a:rPr>
              <a:t> Luxemburg</a:t>
            </a:r>
            <a:endParaRPr lang="en-US" sz="3200" u="none" dirty="0">
              <a:solidFill>
                <a:schemeClr val="accent1">
                  <a:lumMod val="50000"/>
                </a:schemeClr>
              </a:solidFill>
              <a:latin typeface="+mn-lt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3C8C93"/>
                </a:solidFill>
                <a:cs typeface="Avenir Black"/>
              </a:rPr>
              <a:t>Gesetzliche Vorgabe: </a:t>
            </a:r>
          </a:p>
          <a:p>
            <a:pPr marL="623888"/>
            <a:r>
              <a:rPr lang="de-DE" sz="2000" dirty="0" smtClean="0">
                <a:cs typeface="Avenir Book"/>
              </a:rPr>
              <a:t>Bericht zur „Lage der Schule” durch externe Institution, </a:t>
            </a:r>
            <a:r>
              <a:rPr lang="de-DE" sz="2000" dirty="0">
                <a:cs typeface="Avenir Book"/>
              </a:rPr>
              <a:t>alle 5 Jahre </a:t>
            </a:r>
            <a:r>
              <a:rPr lang="de-DE" sz="2000" dirty="0" smtClean="0">
                <a:cs typeface="Avenir Book"/>
              </a:rPr>
              <a:t/>
            </a:r>
            <a:br>
              <a:rPr lang="de-DE" sz="2000" dirty="0" smtClean="0">
                <a:cs typeface="Avenir Book"/>
              </a:rPr>
            </a:br>
            <a:endParaRPr lang="de-DE" sz="1000" dirty="0" smtClean="0">
              <a:cs typeface="Avenir Book"/>
            </a:endParaRPr>
          </a:p>
          <a:p>
            <a:pPr marL="280988" indent="0">
              <a:buNone/>
            </a:pPr>
            <a:r>
              <a:rPr lang="de-DE" sz="1400" dirty="0" smtClean="0">
                <a:cs typeface="Avenir Book"/>
              </a:rPr>
              <a:t>(laut SCRIPT-Gesetz von 2009, Art. 7 : </a:t>
            </a:r>
            <a:r>
              <a:rPr lang="fr-FR" sz="1400" dirty="0" smtClean="0">
                <a:cs typeface="Avenir Book"/>
              </a:rPr>
              <a:t>« Un rapport descriptif de la qualité du système éducatif est élaboré tous les 5 ans par un groupe d‘experts désignés par le ministre en collaboration avec le Conseil scientifique (…) »)</a:t>
            </a:r>
          </a:p>
          <a:p>
            <a:pPr marL="0" indent="0">
              <a:buNone/>
            </a:pPr>
            <a:endParaRPr lang="de-DE" sz="2400" b="1" dirty="0" smtClean="0">
              <a:solidFill>
                <a:srgbClr val="3C8C93"/>
              </a:solidFill>
              <a:cs typeface="Avenir Black"/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3C8C93"/>
                </a:solidFill>
                <a:cs typeface="Avenir Black"/>
              </a:rPr>
              <a:t>Vorgehensweise:</a:t>
            </a:r>
          </a:p>
          <a:p>
            <a:pPr marL="623888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Auftrag des Bildungsministeriums an die </a:t>
            </a:r>
            <a:r>
              <a:rPr lang="de-DE" sz="2000" i="1" dirty="0" smtClean="0">
                <a:cs typeface="Avenir Book"/>
              </a:rPr>
              <a:t>Universität Luxemburg</a:t>
            </a:r>
            <a:endParaRPr lang="de-DE" sz="2000" dirty="0" smtClean="0">
              <a:cs typeface="Avenir Book"/>
            </a:endParaRPr>
          </a:p>
          <a:p>
            <a:pPr marL="623888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gemeinsame Konzeptualisierung des Berichts: 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cs typeface="Avenir Book"/>
              </a:rPr>
              <a:t>SCRIPT &amp; 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cs typeface="Avenir Book"/>
              </a:rPr>
              <a:t>UNI</a:t>
            </a:r>
            <a:endParaRPr lang="de-DE" sz="2000" b="1" dirty="0" smtClean="0">
              <a:solidFill>
                <a:schemeClr val="accent1">
                  <a:lumMod val="50000"/>
                </a:schemeClr>
              </a:solidFill>
              <a:cs typeface="Avenir Book"/>
            </a:endParaRPr>
          </a:p>
          <a:p>
            <a:pPr marL="623888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„Bildungsbericht 2015“ als </a:t>
            </a:r>
            <a:r>
              <a:rPr lang="de-DE" sz="2000" b="1" dirty="0" smtClean="0">
                <a:solidFill>
                  <a:srgbClr val="3C8C93"/>
                </a:solidFill>
                <a:cs typeface="Avenir Book"/>
              </a:rPr>
              <a:t>Pilotstudie</a:t>
            </a:r>
            <a:r>
              <a:rPr lang="de-DE" sz="2000" dirty="0" smtClean="0">
                <a:cs typeface="Avenir Book"/>
              </a:rPr>
              <a:t> konzipiert</a:t>
            </a:r>
          </a:p>
          <a:p>
            <a:pPr marL="623888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Rückmeldungen werden in den nächsten Bericht eingearbeitet</a:t>
            </a:r>
          </a:p>
          <a:p>
            <a:pPr marL="623888">
              <a:buFont typeface="Wingdings" charset="2"/>
              <a:buChar char="§"/>
            </a:pPr>
            <a:endParaRPr lang="en-US" sz="2400" dirty="0" smtClean="0">
              <a:cs typeface="Avenir Book"/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cs typeface="Avenir Book"/>
            </a:endParaRPr>
          </a:p>
          <a:p>
            <a:pPr marL="0" indent="0">
              <a:buNone/>
            </a:pPr>
            <a:endParaRPr lang="en-US" sz="2400" dirty="0" smtClean="0">
              <a:cs typeface="Avenir Book"/>
            </a:endParaRPr>
          </a:p>
          <a:p>
            <a:endParaRPr lang="en-US" sz="2400" dirty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858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Einflussfaktoren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bei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Übergangs-entscheidungen</a:t>
            </a:r>
            <a:endParaRPr lang="en-US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Experimentelle Studie zu Übergangsentscheidungen </a:t>
            </a:r>
          </a:p>
          <a:p>
            <a:pPr marL="0" indent="0">
              <a:buNone/>
            </a:pPr>
            <a:endParaRPr lang="de-DE" sz="2000" b="1" dirty="0" smtClean="0"/>
          </a:p>
          <a:p>
            <a:r>
              <a:rPr lang="de-DE" sz="2400" dirty="0" smtClean="0"/>
              <a:t>Stärkster Einfluss auf die Übergangsentscheidung:</a:t>
            </a:r>
          </a:p>
          <a:p>
            <a:pPr lvl="1"/>
            <a:r>
              <a:rPr lang="de-DE" sz="2000" b="1" i="1" dirty="0" smtClean="0">
                <a:solidFill>
                  <a:srgbClr val="3C8C93"/>
                </a:solidFill>
              </a:rPr>
              <a:t>Schulnoten</a:t>
            </a:r>
            <a:r>
              <a:rPr lang="de-DE" sz="2000" b="1" dirty="0" smtClean="0"/>
              <a:t> </a:t>
            </a:r>
          </a:p>
          <a:p>
            <a:pPr lvl="1"/>
            <a:r>
              <a:rPr lang="de-DE" sz="2000" b="1" i="1" dirty="0" smtClean="0">
                <a:solidFill>
                  <a:srgbClr val="3C8C93"/>
                </a:solidFill>
              </a:rPr>
              <a:t>Testresultate</a:t>
            </a:r>
            <a:endParaRPr lang="de-DE" sz="2000" b="1" dirty="0" smtClean="0"/>
          </a:p>
          <a:p>
            <a:r>
              <a:rPr lang="de-DE" sz="2400" dirty="0" smtClean="0"/>
              <a:t>Weitere Einflüsse: </a:t>
            </a:r>
          </a:p>
          <a:p>
            <a:pPr lvl="1"/>
            <a:r>
              <a:rPr lang="de-DE" sz="2000" b="1" i="1" dirty="0" smtClean="0">
                <a:solidFill>
                  <a:srgbClr val="3C8C93"/>
                </a:solidFill>
              </a:rPr>
              <a:t>Elternwunsch</a:t>
            </a:r>
            <a:endParaRPr lang="de-DE" sz="2000" b="1" i="1" dirty="0" smtClean="0">
              <a:solidFill>
                <a:srgbClr val="3C8C93"/>
              </a:solidFill>
            </a:endParaRPr>
          </a:p>
          <a:p>
            <a:pPr lvl="1"/>
            <a:r>
              <a:rPr lang="de-DE" sz="2000" b="1" i="1" dirty="0" smtClean="0">
                <a:solidFill>
                  <a:srgbClr val="3C8C93"/>
                </a:solidFill>
              </a:rPr>
              <a:t>sozioökonomischer Status der Eltern</a:t>
            </a:r>
          </a:p>
          <a:p>
            <a:pPr lvl="1"/>
            <a:r>
              <a:rPr lang="de-DE" sz="2000" b="1" i="1" dirty="0" smtClean="0">
                <a:solidFill>
                  <a:srgbClr val="3C8C93"/>
                </a:solidFill>
              </a:rPr>
              <a:t>Migrationshintergrund</a:t>
            </a:r>
            <a:endParaRPr lang="de-DE" sz="2000" b="1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2000" dirty="0" smtClean="0"/>
              <a:t>Diese </a:t>
            </a:r>
            <a:r>
              <a:rPr lang="de-DE" sz="2000" b="1" dirty="0" smtClean="0">
                <a:solidFill>
                  <a:srgbClr val="3C8C93"/>
                </a:solidFill>
              </a:rPr>
              <a:t>leistungsfernen Merkmale </a:t>
            </a:r>
            <a:r>
              <a:rPr lang="de-DE" sz="2000" dirty="0" smtClean="0"/>
              <a:t>können Ursache von Ungleichheiten sein.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267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Wie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können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Übergangsentscheidungen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verbessert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werden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?</a:t>
            </a:r>
            <a:endParaRPr lang="en-US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3C8C93"/>
                </a:solidFill>
              </a:rPr>
              <a:t>Weiterbildung</a:t>
            </a:r>
            <a:r>
              <a:rPr lang="de-DE" sz="2400" dirty="0" smtClean="0"/>
              <a:t> von Lehrkräften 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zur Bewusstmachung von </a:t>
            </a:r>
            <a:r>
              <a:rPr lang="de-DE" sz="2000" b="1" i="1" dirty="0" smtClean="0">
                <a:solidFill>
                  <a:srgbClr val="3C8C93"/>
                </a:solidFill>
              </a:rPr>
              <a:t>Faktoren</a:t>
            </a:r>
            <a:r>
              <a:rPr lang="de-DE" sz="2000" dirty="0" smtClean="0"/>
              <a:t>, die die Urteilsqualität verringern, 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zu </a:t>
            </a:r>
            <a:r>
              <a:rPr lang="de-DE" sz="2000" b="1" i="1" dirty="0" smtClean="0">
                <a:solidFill>
                  <a:srgbClr val="3C8C93"/>
                </a:solidFill>
              </a:rPr>
              <a:t>Modellen der Entscheidungsfindung</a:t>
            </a:r>
            <a:r>
              <a:rPr lang="de-DE" sz="2000" dirty="0" smtClean="0"/>
              <a:t> mit</a:t>
            </a:r>
          </a:p>
          <a:p>
            <a:pPr lvl="2">
              <a:buFont typeface="Arial"/>
              <a:buChar char="•"/>
            </a:pPr>
            <a:r>
              <a:rPr lang="de-DE" sz="2000" b="1" i="1" dirty="0" smtClean="0">
                <a:solidFill>
                  <a:srgbClr val="3C8C93"/>
                </a:solidFill>
              </a:rPr>
              <a:t>adäquater Gewichtung von Schülermerkmalen </a:t>
            </a:r>
            <a:r>
              <a:rPr lang="de-DE" sz="2000" dirty="0" smtClean="0"/>
              <a:t>und </a:t>
            </a:r>
          </a:p>
          <a:p>
            <a:pPr lvl="2">
              <a:buFont typeface="Arial"/>
              <a:buChar char="•"/>
            </a:pPr>
            <a:r>
              <a:rPr lang="de-DE" sz="2000" b="1" i="1" dirty="0" smtClean="0">
                <a:solidFill>
                  <a:srgbClr val="3C8C93"/>
                </a:solidFill>
              </a:rPr>
              <a:t>angemessener Integration in den Entscheidungsprozess </a:t>
            </a:r>
          </a:p>
          <a:p>
            <a:pPr marL="0" indent="0">
              <a:buNone/>
            </a:pPr>
            <a:endParaRPr lang="de-DE" sz="2400" b="1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3C8C93"/>
                </a:solidFill>
              </a:rPr>
              <a:t>Sensibilisieren </a:t>
            </a:r>
            <a:r>
              <a:rPr lang="de-DE" sz="2400" dirty="0"/>
              <a:t>der </a:t>
            </a:r>
            <a:r>
              <a:rPr lang="de-DE" sz="2400" dirty="0" smtClean="0"/>
              <a:t>Lehrer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zur </a:t>
            </a:r>
            <a:r>
              <a:rPr lang="de-DE" sz="2000" b="1" i="1" dirty="0" smtClean="0">
                <a:solidFill>
                  <a:srgbClr val="3C8C93"/>
                </a:solidFill>
              </a:rPr>
              <a:t>Genauigkeit</a:t>
            </a:r>
            <a:r>
              <a:rPr lang="de-DE" sz="2000" dirty="0" smtClean="0"/>
              <a:t> der Beurteilung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zum Einbezug </a:t>
            </a:r>
            <a:r>
              <a:rPr lang="de-DE" sz="2000" b="1" i="1" dirty="0">
                <a:solidFill>
                  <a:srgbClr val="3C8C93"/>
                </a:solidFill>
              </a:rPr>
              <a:t>aller leistungsrelevanten Daten</a:t>
            </a:r>
          </a:p>
          <a:p>
            <a:pPr lvl="1">
              <a:buFont typeface="Arial"/>
              <a:buChar char="•"/>
            </a:pPr>
            <a:r>
              <a:rPr lang="de-DE" sz="2000" dirty="0"/>
              <a:t>z</a:t>
            </a:r>
            <a:r>
              <a:rPr lang="de-DE" sz="2000" dirty="0" smtClean="0"/>
              <a:t>um Einlassen auf einen </a:t>
            </a:r>
            <a:r>
              <a:rPr lang="de-DE" sz="2000" b="1" i="1" dirty="0">
                <a:solidFill>
                  <a:srgbClr val="3C8C93"/>
                </a:solidFill>
              </a:rPr>
              <a:t>zeitintensiven Prozess</a:t>
            </a:r>
          </a:p>
        </p:txBody>
      </p:sp>
    </p:spTree>
    <p:extLst>
      <p:ext uri="{BB962C8B-B14F-4D97-AF65-F5344CB8AC3E}">
        <p14:creationId xmlns:p14="http://schemas.microsoft.com/office/powerpoint/2010/main" val="40747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3200" u="none" dirty="0">
                <a:solidFill>
                  <a:srgbClr val="3C8C93"/>
                </a:solidFill>
                <a:latin typeface="+mn-lt"/>
                <a:cs typeface="Arial Black"/>
              </a:rPr>
              <a:t>Fallbeispiel:</a:t>
            </a:r>
            <a:br>
              <a:rPr lang="fr-LU" sz="3200" u="none" dirty="0">
                <a:solidFill>
                  <a:srgbClr val="3C8C93"/>
                </a:solidFill>
                <a:latin typeface="+mn-lt"/>
                <a:cs typeface="Arial Black"/>
              </a:rPr>
            </a:br>
            <a:r>
              <a:rPr lang="fr-LU" sz="3200" u="none" dirty="0">
                <a:solidFill>
                  <a:srgbClr val="3C8C93"/>
                </a:solidFill>
                <a:latin typeface="+mn-lt"/>
                <a:cs typeface="Arial Black"/>
              </a:rPr>
              <a:t>Klassenwiederholungen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1223" y="2383140"/>
            <a:ext cx="2736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/>
                <a:cs typeface="Arial Black"/>
              </a:rPr>
              <a:t>ES: 18,1 %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rial Black"/>
              <a:cs typeface="Arial Black"/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/>
                <a:cs typeface="Arial Black"/>
              </a:rPr>
              <a:t>EST: 61,6 %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1628800"/>
            <a:ext cx="8294985" cy="4222080"/>
            <a:chOff x="107504" y="1556792"/>
            <a:chExt cx="8871049" cy="47261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784" y="3933056"/>
              <a:ext cx="6350769" cy="23498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556792"/>
              <a:ext cx="6242128" cy="2304256"/>
            </a:xfrm>
            <a:prstGeom prst="rect">
              <a:avLst/>
            </a:prstGeom>
          </p:spPr>
        </p:pic>
        <p:cxnSp>
          <p:nvCxnSpPr>
            <p:cNvPr id="10" name="Elbow Connector 9"/>
            <p:cNvCxnSpPr/>
            <p:nvPr/>
          </p:nvCxnSpPr>
          <p:spPr bwMode="auto">
            <a:xfrm rot="10800000" flipV="1">
              <a:off x="2555776" y="2708920"/>
              <a:ext cx="3672408" cy="576064"/>
            </a:xfrm>
            <a:prstGeom prst="bentConnector3">
              <a:avLst>
                <a:gd name="adj1" fmla="val 23026"/>
              </a:avLst>
            </a:prstGeom>
            <a:solidFill>
              <a:schemeClr val="accent1"/>
            </a:solidFill>
            <a:ln w="10160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Elbow Connector 16"/>
            <p:cNvCxnSpPr/>
            <p:nvPr/>
          </p:nvCxnSpPr>
          <p:spPr bwMode="auto">
            <a:xfrm rot="5400000">
              <a:off x="5976156" y="4473116"/>
              <a:ext cx="1728192" cy="36004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0160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919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Einflussfaktoren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de-DE" sz="3200" u="none" dirty="0">
                <a:solidFill>
                  <a:srgbClr val="3C8C93"/>
                </a:solidFill>
                <a:latin typeface="+mn-lt"/>
                <a:cs typeface="Arial Black"/>
              </a:rPr>
              <a:t>auf Klassenwieder-</a:t>
            </a:r>
            <a:r>
              <a:rPr lang="de-DE" sz="3200" u="none" dirty="0" err="1">
                <a:solidFill>
                  <a:srgbClr val="3C8C93"/>
                </a:solidFill>
                <a:latin typeface="+mn-lt"/>
                <a:cs typeface="Arial Black"/>
              </a:rPr>
              <a:t>holung</a:t>
            </a:r>
            <a:endParaRPr lang="de-DE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Vergleichende</a:t>
            </a:r>
            <a:r>
              <a:rPr lang="en-US" sz="2400" dirty="0" smtClean="0"/>
              <a:t> </a:t>
            </a:r>
            <a:r>
              <a:rPr lang="en-US" sz="2400" dirty="0" err="1" smtClean="0"/>
              <a:t>Studie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Faktoren</a:t>
            </a:r>
            <a:r>
              <a:rPr lang="en-US" sz="2400" dirty="0" smtClean="0"/>
              <a:t> von </a:t>
            </a:r>
            <a:r>
              <a:rPr lang="en-US" sz="2400" dirty="0" err="1" smtClean="0"/>
              <a:t>Klassenwiederholung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b="1" dirty="0" err="1" smtClean="0">
                <a:solidFill>
                  <a:srgbClr val="3C8C93"/>
                </a:solidFill>
              </a:rPr>
              <a:t>Durchschnittsnote</a:t>
            </a:r>
            <a:r>
              <a:rPr lang="en-US" sz="2400" dirty="0" smtClean="0"/>
              <a:t> </a:t>
            </a:r>
          </a:p>
          <a:p>
            <a:pPr marL="400050" lvl="1" indent="0">
              <a:buNone/>
            </a:pPr>
            <a:r>
              <a:rPr lang="en-US" sz="2000" dirty="0" err="1"/>
              <a:t>a</a:t>
            </a:r>
            <a:r>
              <a:rPr lang="en-US" sz="2000" dirty="0" err="1" smtClean="0"/>
              <a:t>ber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: </a:t>
            </a:r>
          </a:p>
          <a:p>
            <a:r>
              <a:rPr lang="en-US" sz="2400" b="1" dirty="0" err="1" smtClean="0">
                <a:solidFill>
                  <a:srgbClr val="3C8C93"/>
                </a:solidFill>
              </a:rPr>
              <a:t>Nationalität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3C8C93"/>
                </a:solidFill>
              </a:rPr>
              <a:t>b</a:t>
            </a:r>
            <a:r>
              <a:rPr lang="en-US" sz="2400" b="1" dirty="0" err="1" smtClean="0">
                <a:solidFill>
                  <a:srgbClr val="3C8C93"/>
                </a:solidFill>
              </a:rPr>
              <a:t>zw</a:t>
            </a:r>
            <a:r>
              <a:rPr lang="en-US" sz="2400" b="1" dirty="0" smtClean="0">
                <a:solidFill>
                  <a:srgbClr val="3C8C93"/>
                </a:solidFill>
              </a:rPr>
              <a:t>. </a:t>
            </a:r>
            <a:r>
              <a:rPr lang="en-US" sz="2400" b="1" dirty="0" err="1" smtClean="0">
                <a:solidFill>
                  <a:srgbClr val="3C8C93"/>
                </a:solidFill>
              </a:rPr>
              <a:t>sozioökonomischer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  <a:r>
              <a:rPr lang="en-US" sz="2400" b="1" dirty="0" err="1" smtClean="0">
                <a:solidFill>
                  <a:srgbClr val="3C8C93"/>
                </a:solidFill>
              </a:rPr>
              <a:t>Hintergrund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beiden</a:t>
            </a:r>
            <a:r>
              <a:rPr lang="en-US" sz="2000" dirty="0"/>
              <a:t> </a:t>
            </a:r>
            <a:r>
              <a:rPr lang="en-US" sz="2000" dirty="0" err="1" smtClean="0"/>
              <a:t>Faktoren</a:t>
            </a:r>
            <a:r>
              <a:rPr lang="en-US" sz="2000" dirty="0" smtClean="0"/>
              <a:t> </a:t>
            </a:r>
            <a:r>
              <a:rPr lang="en-US" sz="2000" dirty="0" err="1" smtClean="0"/>
              <a:t>Nationalität</a:t>
            </a:r>
            <a:r>
              <a:rPr lang="en-US" sz="2000" dirty="0" smtClean="0"/>
              <a:t> und </a:t>
            </a:r>
            <a:r>
              <a:rPr lang="en-US" sz="2000" dirty="0" err="1" smtClean="0"/>
              <a:t>sozioökonomischer</a:t>
            </a:r>
            <a:r>
              <a:rPr lang="en-US" sz="2000" dirty="0" smtClean="0"/>
              <a:t> </a:t>
            </a:r>
            <a:r>
              <a:rPr lang="en-US" sz="2000" dirty="0" err="1" smtClean="0"/>
              <a:t>Hintergrund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erhöhen</a:t>
            </a:r>
            <a:r>
              <a:rPr lang="en-US" sz="2000" b="1" dirty="0" smtClean="0">
                <a:solidFill>
                  <a:srgbClr val="4597A0"/>
                </a:solidFill>
              </a:rPr>
              <a:t> die </a:t>
            </a:r>
            <a:r>
              <a:rPr lang="en-US" sz="2000" b="1" dirty="0" err="1" smtClean="0">
                <a:solidFill>
                  <a:srgbClr val="4597A0"/>
                </a:solidFill>
              </a:rPr>
              <a:t>Wahrscheinlichkeit</a:t>
            </a:r>
            <a:r>
              <a:rPr lang="en-US" sz="2000" b="1" dirty="0" smtClean="0"/>
              <a:t>,</a:t>
            </a:r>
            <a:r>
              <a:rPr lang="en-US" sz="2000" b="1" dirty="0" smtClean="0">
                <a:solidFill>
                  <a:srgbClr val="4597A0"/>
                </a:solidFill>
              </a:rPr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eine</a:t>
            </a:r>
            <a:r>
              <a:rPr lang="en-US" sz="2000" b="1" dirty="0" smtClean="0">
                <a:solidFill>
                  <a:srgbClr val="4597A0"/>
                </a:solidFill>
              </a:rPr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Klasse</a:t>
            </a:r>
            <a:r>
              <a:rPr lang="en-US" sz="2000" b="1" dirty="0" smtClean="0">
                <a:solidFill>
                  <a:srgbClr val="4597A0"/>
                </a:solidFill>
              </a:rPr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wiederholen</a:t>
            </a:r>
            <a:r>
              <a:rPr lang="en-US" sz="2000" b="1" dirty="0" smtClean="0">
                <a:solidFill>
                  <a:srgbClr val="4597A0"/>
                </a:solidFill>
              </a:rPr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zu</a:t>
            </a:r>
            <a:r>
              <a:rPr lang="en-US" sz="2000" b="1" dirty="0" smtClean="0">
                <a:solidFill>
                  <a:srgbClr val="4597A0"/>
                </a:solidFill>
              </a:rPr>
              <a:t> </a:t>
            </a:r>
            <a:r>
              <a:rPr lang="en-US" sz="2000" b="1" dirty="0" err="1" smtClean="0">
                <a:solidFill>
                  <a:srgbClr val="4597A0"/>
                </a:solidFill>
              </a:rPr>
              <a:t>müssen</a:t>
            </a:r>
            <a:r>
              <a:rPr lang="en-US" sz="2000" b="1" dirty="0">
                <a:solidFill>
                  <a:srgbClr val="4597A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wenn</a:t>
            </a:r>
            <a:r>
              <a:rPr lang="en-US" sz="2000" dirty="0" smtClean="0"/>
              <a:t> </a:t>
            </a:r>
            <a:r>
              <a:rPr lang="en-US" sz="2000" dirty="0" err="1" smtClean="0"/>
              <a:t>Schüler</a:t>
            </a:r>
            <a:r>
              <a:rPr lang="en-US" sz="2000" dirty="0" smtClean="0"/>
              <a:t> </a:t>
            </a:r>
            <a:r>
              <a:rPr lang="en-US" sz="2000" dirty="0" err="1"/>
              <a:t>sich</a:t>
            </a:r>
            <a:r>
              <a:rPr lang="en-US" sz="2000" dirty="0"/>
              <a:t> in </a:t>
            </a:r>
            <a:r>
              <a:rPr lang="en-US" sz="2000" dirty="0" err="1"/>
              <a:t>ihren</a:t>
            </a:r>
            <a:r>
              <a:rPr lang="en-US" sz="2000" dirty="0"/>
              <a:t> </a:t>
            </a:r>
            <a:r>
              <a:rPr lang="en-US" sz="2000" dirty="0" err="1"/>
              <a:t>durchschnittlichen</a:t>
            </a:r>
            <a:r>
              <a:rPr lang="en-US" sz="2000" dirty="0"/>
              <a:t> </a:t>
            </a:r>
            <a:r>
              <a:rPr lang="en-US" sz="2000" dirty="0" err="1"/>
              <a:t>Leistungen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moyenne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générale</a:t>
            </a:r>
            <a:r>
              <a:rPr lang="en-US" sz="2000" dirty="0" smtClean="0"/>
              <a:t>)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voneinander</a:t>
            </a:r>
            <a:r>
              <a:rPr lang="en-US" sz="2000" dirty="0"/>
              <a:t> </a:t>
            </a:r>
            <a:r>
              <a:rPr lang="en-US" sz="2000" dirty="0" err="1" smtClean="0"/>
              <a:t>unterscheiden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Effekte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von </a:t>
            </a:r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Klassenwiederholungen</a:t>
            </a:r>
            <a:endParaRPr lang="en-US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4597A0"/>
                </a:solidFill>
              </a:rPr>
              <a:t>Kurzfristige</a:t>
            </a:r>
            <a:r>
              <a:rPr lang="en-US" sz="2400" b="1" dirty="0" smtClean="0">
                <a:solidFill>
                  <a:srgbClr val="4597A0"/>
                </a:solidFill>
              </a:rPr>
              <a:t> </a:t>
            </a:r>
            <a:r>
              <a:rPr lang="en-US" sz="2400" b="1" dirty="0" err="1" smtClean="0">
                <a:solidFill>
                  <a:srgbClr val="4597A0"/>
                </a:solidFill>
              </a:rPr>
              <a:t>Erfolge</a:t>
            </a:r>
            <a:r>
              <a:rPr lang="en-US" sz="2400" b="1" dirty="0" smtClean="0">
                <a:solidFill>
                  <a:srgbClr val="4597A0"/>
                </a:solidFill>
              </a:rPr>
              <a:t>:</a:t>
            </a:r>
          </a:p>
          <a:p>
            <a:pPr lvl="1"/>
            <a:r>
              <a:rPr lang="en-US" sz="1800" dirty="0" err="1" smtClean="0"/>
              <a:t>Offensichtlich</a:t>
            </a:r>
            <a:r>
              <a:rPr lang="en-US" sz="1800" dirty="0" smtClean="0"/>
              <a:t> </a:t>
            </a:r>
            <a:r>
              <a:rPr lang="en-US" sz="1800" b="1" dirty="0" err="1">
                <a:solidFill>
                  <a:srgbClr val="3C8C93"/>
                </a:solidFill>
              </a:rPr>
              <a:t>profitieren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b="1" dirty="0" err="1" smtClean="0">
                <a:solidFill>
                  <a:srgbClr val="3C8C93"/>
                </a:solidFill>
              </a:rPr>
              <a:t>Schülerinnen</a:t>
            </a:r>
            <a:r>
              <a:rPr lang="en-US" sz="1800" b="1" dirty="0" smtClean="0">
                <a:solidFill>
                  <a:srgbClr val="3C8C93"/>
                </a:solidFill>
              </a:rPr>
              <a:t> und </a:t>
            </a:r>
            <a:r>
              <a:rPr lang="en-US" sz="1800" b="1" dirty="0" err="1" smtClean="0">
                <a:solidFill>
                  <a:srgbClr val="3C8C93"/>
                </a:solidFill>
              </a:rPr>
              <a:t>Schüler</a:t>
            </a:r>
            <a:r>
              <a:rPr lang="en-US" sz="1800" b="1" dirty="0" smtClean="0">
                <a:solidFill>
                  <a:srgbClr val="3C8C93"/>
                </a:solidFill>
              </a:rPr>
              <a:t>, die </a:t>
            </a:r>
            <a:r>
              <a:rPr lang="en-US" sz="1800" b="1" dirty="0" err="1" smtClean="0">
                <a:solidFill>
                  <a:srgbClr val="3C8C93"/>
                </a:solidFill>
              </a:rPr>
              <a:t>Klassen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b="1" dirty="0" err="1" smtClean="0">
                <a:solidFill>
                  <a:srgbClr val="3C8C93"/>
                </a:solidFill>
              </a:rPr>
              <a:t>wiederholen</a:t>
            </a:r>
            <a:r>
              <a:rPr lang="en-US" sz="1800" b="1" dirty="0" smtClean="0">
                <a:solidFill>
                  <a:srgbClr val="3C8C93"/>
                </a:solidFill>
              </a:rPr>
              <a:t>, </a:t>
            </a:r>
            <a:r>
              <a:rPr lang="en-US" sz="1800" b="1" dirty="0" err="1">
                <a:solidFill>
                  <a:srgbClr val="3C8C93"/>
                </a:solidFill>
              </a:rPr>
              <a:t>im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b="1" dirty="0" err="1">
                <a:solidFill>
                  <a:srgbClr val="3C8C93"/>
                </a:solidFill>
              </a:rPr>
              <a:t>ersten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b="1" dirty="0" err="1">
                <a:solidFill>
                  <a:srgbClr val="3C8C93"/>
                </a:solidFill>
              </a:rPr>
              <a:t>Jahr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dirty="0" err="1"/>
              <a:t>nach</a:t>
            </a:r>
            <a:r>
              <a:rPr lang="en-US" sz="1800" dirty="0"/>
              <a:t> der </a:t>
            </a:r>
            <a:r>
              <a:rPr lang="en-US" sz="1800" dirty="0" err="1"/>
              <a:t>Wiederholung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Vergleich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Schülerinnen</a:t>
            </a:r>
            <a:r>
              <a:rPr lang="en-US" sz="1800" dirty="0"/>
              <a:t> und </a:t>
            </a:r>
            <a:r>
              <a:rPr lang="en-US" sz="1800" dirty="0" err="1"/>
              <a:t>Schülern</a:t>
            </a:r>
            <a:r>
              <a:rPr lang="en-US" sz="1800" dirty="0"/>
              <a:t>, die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ähnlichen</a:t>
            </a:r>
            <a:r>
              <a:rPr lang="en-US" sz="1800" dirty="0"/>
              <a:t> </a:t>
            </a:r>
            <a:r>
              <a:rPr lang="en-US" sz="1800" dirty="0" err="1"/>
              <a:t>Leistungen</a:t>
            </a:r>
            <a:r>
              <a:rPr lang="en-US" sz="1800" dirty="0"/>
              <a:t> </a:t>
            </a:r>
            <a:r>
              <a:rPr lang="en-US" sz="1800" dirty="0" err="1"/>
              <a:t>versetzt</a:t>
            </a:r>
            <a:r>
              <a:rPr lang="en-US" sz="1800" dirty="0"/>
              <a:t> </a:t>
            </a:r>
            <a:r>
              <a:rPr lang="en-US" sz="1800" dirty="0" err="1"/>
              <a:t>worden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.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400" b="1" dirty="0" err="1">
                <a:solidFill>
                  <a:srgbClr val="4597A0"/>
                </a:solidFill>
              </a:rPr>
              <a:t>Kein</a:t>
            </a:r>
            <a:r>
              <a:rPr lang="en-US" sz="2400" b="1" dirty="0">
                <a:solidFill>
                  <a:srgbClr val="4597A0"/>
                </a:solidFill>
              </a:rPr>
              <a:t> </a:t>
            </a:r>
            <a:r>
              <a:rPr lang="en-US" sz="2400" b="1" dirty="0" err="1">
                <a:solidFill>
                  <a:srgbClr val="4597A0"/>
                </a:solidFill>
              </a:rPr>
              <a:t>dauerhafter</a:t>
            </a:r>
            <a:r>
              <a:rPr lang="en-US" sz="2400" b="1" dirty="0">
                <a:solidFill>
                  <a:srgbClr val="4597A0"/>
                </a:solidFill>
              </a:rPr>
              <a:t> </a:t>
            </a:r>
            <a:r>
              <a:rPr lang="en-US" sz="2400" b="1" dirty="0" err="1" smtClean="0">
                <a:solidFill>
                  <a:srgbClr val="4597A0"/>
                </a:solidFill>
              </a:rPr>
              <a:t>Effekt</a:t>
            </a:r>
            <a:r>
              <a:rPr lang="en-US" sz="2400" b="1" dirty="0" smtClean="0">
                <a:solidFill>
                  <a:srgbClr val="4597A0"/>
                </a:solidFill>
              </a:rPr>
              <a:t>:</a:t>
            </a:r>
            <a:endParaRPr lang="en-US" sz="2400" b="1" dirty="0">
              <a:solidFill>
                <a:srgbClr val="4597A0"/>
              </a:solidFill>
            </a:endParaRPr>
          </a:p>
          <a:p>
            <a:pPr lvl="1"/>
            <a:r>
              <a:rPr lang="en-US" sz="1800" dirty="0" err="1" smtClean="0"/>
              <a:t>Beide</a:t>
            </a:r>
            <a:r>
              <a:rPr lang="en-US" sz="1800" dirty="0" smtClean="0"/>
              <a:t> </a:t>
            </a:r>
            <a:r>
              <a:rPr lang="en-US" sz="1800" dirty="0" err="1" smtClean="0"/>
              <a:t>Schülergruppen</a:t>
            </a:r>
            <a:r>
              <a:rPr lang="en-US" sz="1800" dirty="0" smtClean="0"/>
              <a:t> </a:t>
            </a:r>
            <a:r>
              <a:rPr lang="en-US" sz="1800" dirty="0" err="1"/>
              <a:t>gleichen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Laufe</a:t>
            </a:r>
            <a:r>
              <a:rPr lang="en-US" sz="1800" dirty="0"/>
              <a:t> der </a:t>
            </a:r>
            <a:r>
              <a:rPr lang="en-US" sz="1800" dirty="0" err="1"/>
              <a:t>nächsten</a:t>
            </a:r>
            <a:r>
              <a:rPr lang="en-US" sz="1800" dirty="0"/>
              <a:t> </a:t>
            </a:r>
            <a:r>
              <a:rPr lang="en-US" sz="1800" dirty="0" err="1"/>
              <a:t>beiden</a:t>
            </a:r>
            <a:r>
              <a:rPr lang="en-US" sz="1800" dirty="0"/>
              <a:t> </a:t>
            </a:r>
            <a:r>
              <a:rPr lang="en-US" sz="1800" dirty="0" err="1"/>
              <a:t>Jahre</a:t>
            </a:r>
            <a:r>
              <a:rPr lang="en-US" sz="1800" dirty="0"/>
              <a:t> </a:t>
            </a:r>
            <a:r>
              <a:rPr lang="en-US" sz="1800" dirty="0" err="1"/>
              <a:t>wieder</a:t>
            </a:r>
            <a:r>
              <a:rPr lang="en-US" sz="1800" dirty="0"/>
              <a:t> an, so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C8C93"/>
                </a:solidFill>
              </a:rPr>
              <a:t>der positive </a:t>
            </a:r>
            <a:r>
              <a:rPr lang="en-US" sz="1800" b="1" dirty="0" err="1">
                <a:solidFill>
                  <a:srgbClr val="3C8C93"/>
                </a:solidFill>
              </a:rPr>
              <a:t>Effekt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dirty="0"/>
              <a:t>der </a:t>
            </a:r>
            <a:r>
              <a:rPr lang="en-US" sz="1800" dirty="0" err="1"/>
              <a:t>Klassenwiederholung</a:t>
            </a:r>
            <a:r>
              <a:rPr lang="en-US" sz="1800" dirty="0"/>
              <a:t> auf die </a:t>
            </a:r>
            <a:r>
              <a:rPr lang="en-US" sz="1800" dirty="0" err="1"/>
              <a:t>Durchschnittsnote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3C8C93"/>
                </a:solidFill>
              </a:rPr>
              <a:t>nur</a:t>
            </a:r>
            <a:r>
              <a:rPr lang="en-US" sz="1800" b="1" dirty="0">
                <a:solidFill>
                  <a:srgbClr val="3C8C93"/>
                </a:solidFill>
              </a:rPr>
              <a:t> von </a:t>
            </a:r>
            <a:r>
              <a:rPr lang="en-US" sz="1800" b="1" dirty="0" err="1">
                <a:solidFill>
                  <a:srgbClr val="3C8C93"/>
                </a:solidFill>
              </a:rPr>
              <a:t>kurzer</a:t>
            </a:r>
            <a:r>
              <a:rPr lang="en-US" sz="1800" b="1" dirty="0">
                <a:solidFill>
                  <a:srgbClr val="3C8C93"/>
                </a:solidFill>
              </a:rPr>
              <a:t> </a:t>
            </a:r>
            <a:r>
              <a:rPr lang="en-US" sz="1800" b="1" dirty="0" err="1">
                <a:solidFill>
                  <a:srgbClr val="3C8C93"/>
                </a:solidFill>
              </a:rPr>
              <a:t>Dauer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err="1" smtClean="0"/>
              <a:t>Klassenwiederholungen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3C8C93"/>
                </a:solidFill>
              </a:rPr>
              <a:t>kein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  <a:r>
              <a:rPr lang="en-US" sz="2400" b="1" dirty="0" err="1" smtClean="0">
                <a:solidFill>
                  <a:srgbClr val="3C8C93"/>
                </a:solidFill>
              </a:rPr>
              <a:t>effektives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  <a:r>
              <a:rPr lang="en-US" sz="2400" b="1" dirty="0" err="1" smtClean="0">
                <a:solidFill>
                  <a:srgbClr val="3C8C93"/>
                </a:solidFill>
              </a:rPr>
              <a:t>Mittel</a:t>
            </a:r>
            <a:r>
              <a:rPr lang="en-US" sz="2400" b="1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4597A0"/>
                </a:solidFill>
              </a:rPr>
              <a:t>nachhaltigen</a:t>
            </a:r>
            <a:r>
              <a:rPr lang="en-US" sz="2400" b="1" dirty="0" smtClean="0">
                <a:solidFill>
                  <a:srgbClr val="4597A0"/>
                </a:solidFill>
              </a:rPr>
              <a:t> </a:t>
            </a:r>
            <a:r>
              <a:rPr lang="en-US" sz="2400" b="1" dirty="0" err="1" smtClean="0">
                <a:solidFill>
                  <a:srgbClr val="4597A0"/>
                </a:solidFill>
              </a:rPr>
              <a:t>Schulerfolg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15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Wie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können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Bildungsungleichheiten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vermieden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 </a:t>
            </a:r>
            <a:r>
              <a:rPr lang="en-US" sz="3200" u="none" dirty="0" err="1">
                <a:solidFill>
                  <a:srgbClr val="3C8C93"/>
                </a:solidFill>
                <a:latin typeface="+mn-lt"/>
                <a:cs typeface="Arial Black"/>
              </a:rPr>
              <a:t>werden</a:t>
            </a:r>
            <a:r>
              <a:rPr lang="en-US" sz="3200" u="none" dirty="0">
                <a:solidFill>
                  <a:srgbClr val="3C8C93"/>
                </a:solidFill>
                <a:latin typeface="+mn-lt"/>
                <a:cs typeface="Arial Black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/>
          <a:lstStyle/>
          <a:p>
            <a:pPr>
              <a:spcBef>
                <a:spcPts val="3576"/>
              </a:spcBef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Übergänge</a:t>
            </a:r>
            <a:r>
              <a:rPr lang="de-DE" sz="2400" dirty="0"/>
              <a:t> </a:t>
            </a:r>
            <a:r>
              <a:rPr lang="de-DE" sz="2400" b="1" dirty="0" smtClean="0">
                <a:solidFill>
                  <a:srgbClr val="3C8C93"/>
                </a:solidFill>
              </a:rPr>
              <a:t>(vor allem </a:t>
            </a:r>
            <a:r>
              <a:rPr lang="de-DE" sz="2400" b="1" dirty="0">
                <a:solidFill>
                  <a:srgbClr val="3C8C93"/>
                </a:solidFill>
              </a:rPr>
              <a:t>aufwertende) </a:t>
            </a:r>
            <a:r>
              <a:rPr lang="de-DE" sz="2400" dirty="0"/>
              <a:t>zwischen den einzelnen Schulformen einfacher gestalten</a:t>
            </a:r>
          </a:p>
          <a:p>
            <a:pPr>
              <a:spcBef>
                <a:spcPts val="3576"/>
              </a:spcBef>
            </a:pPr>
            <a:r>
              <a:rPr lang="de-DE" sz="2400" b="1" dirty="0">
                <a:solidFill>
                  <a:srgbClr val="3C8C93"/>
                </a:solidFill>
              </a:rPr>
              <a:t>Ausgleichen von unterschiedliche Voraussetzungen </a:t>
            </a:r>
            <a:r>
              <a:rPr lang="de-DE" sz="2400" dirty="0"/>
              <a:t>für den Bildungserwerb in der </a:t>
            </a:r>
            <a:r>
              <a:rPr lang="de-DE" sz="2400" b="1" dirty="0">
                <a:solidFill>
                  <a:srgbClr val="3C8C93"/>
                </a:solidFill>
              </a:rPr>
              <a:t>vorschulischen Erziehung</a:t>
            </a:r>
            <a:r>
              <a:rPr lang="de-DE" sz="2400" i="1" dirty="0"/>
              <a:t> </a:t>
            </a:r>
            <a:endParaRPr lang="de-DE" sz="2400" dirty="0"/>
          </a:p>
          <a:p>
            <a:pPr>
              <a:spcBef>
                <a:spcPts val="3576"/>
              </a:spcBef>
            </a:pPr>
            <a:r>
              <a:rPr lang="de-DE" sz="2400" dirty="0"/>
              <a:t>Zusätzliche Fördermaßnahmen durch </a:t>
            </a:r>
            <a:r>
              <a:rPr lang="de-DE" sz="2400" b="1" dirty="0">
                <a:solidFill>
                  <a:srgbClr val="3C8C93"/>
                </a:solidFill>
              </a:rPr>
              <a:t>multidisziplinäre </a:t>
            </a:r>
            <a:r>
              <a:rPr lang="de-DE" sz="2400" b="1" i="1" dirty="0">
                <a:solidFill>
                  <a:srgbClr val="3C8C93"/>
                </a:solidFill>
              </a:rPr>
              <a:t>Teams</a:t>
            </a:r>
            <a:r>
              <a:rPr lang="de-DE" sz="2400" b="1" dirty="0">
                <a:solidFill>
                  <a:srgbClr val="3C8C93"/>
                </a:solidFill>
              </a:rPr>
              <a:t> </a:t>
            </a:r>
          </a:p>
          <a:p>
            <a:pPr>
              <a:spcBef>
                <a:spcPts val="3576"/>
              </a:spcBef>
            </a:pPr>
            <a:r>
              <a:rPr lang="de-DE" sz="2400" dirty="0"/>
              <a:t>Anreize 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für 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„Risikogruppen“ </a:t>
            </a:r>
            <a:r>
              <a:rPr lang="de-DE" sz="2400" dirty="0" smtClean="0"/>
              <a:t>zum Zugang zu 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höheren Studien </a:t>
            </a:r>
            <a:r>
              <a:rPr lang="de-DE" sz="2400" dirty="0"/>
              <a:t>(Stipendien, spezifische Werbung)</a:t>
            </a:r>
          </a:p>
        </p:txBody>
      </p:sp>
    </p:spTree>
    <p:extLst>
      <p:ext uri="{BB962C8B-B14F-4D97-AF65-F5344CB8AC3E}">
        <p14:creationId xmlns:p14="http://schemas.microsoft.com/office/powerpoint/2010/main" val="201139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Impakt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rial Black"/>
              </a:rPr>
              <a:t> und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rial Black"/>
              </a:rPr>
              <a:t>Nachhaltigkeitsstrategie</a:t>
            </a:r>
            <a:endParaRPr lang="en-US" sz="3200" u="none" dirty="0">
              <a:solidFill>
                <a:srgbClr val="3C8C93"/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>
                <a:solidFill>
                  <a:srgbClr val="3C8C93"/>
                </a:solidFill>
              </a:rPr>
              <a:t>Vorstellung </a:t>
            </a:r>
            <a:r>
              <a:rPr lang="de-DE" sz="2400" b="1" dirty="0" smtClean="0">
                <a:solidFill>
                  <a:srgbClr val="3C8C93"/>
                </a:solidFill>
              </a:rPr>
              <a:t>des Berichts</a:t>
            </a:r>
            <a:endParaRPr lang="de-DE" sz="2400" b="1" dirty="0" smtClean="0">
              <a:solidFill>
                <a:srgbClr val="3C8C93"/>
              </a:solidFill>
            </a:endParaRPr>
          </a:p>
          <a:p>
            <a:pPr lvl="1"/>
            <a:r>
              <a:rPr lang="de-DE" sz="2000" dirty="0" smtClean="0"/>
              <a:t>Vorstellung im Parlament</a:t>
            </a:r>
          </a:p>
          <a:p>
            <a:pPr lvl="1"/>
            <a:r>
              <a:rPr lang="de-DE" sz="2000" dirty="0" smtClean="0"/>
              <a:t>Pressekonferenz</a:t>
            </a:r>
          </a:p>
          <a:p>
            <a:pPr lvl="1"/>
            <a:r>
              <a:rPr lang="de-DE" sz="2000" dirty="0" smtClean="0"/>
              <a:t>Öffentliche Veranstaltung </a:t>
            </a:r>
          </a:p>
          <a:p>
            <a:pPr lvl="1"/>
            <a:r>
              <a:rPr lang="de-DE" sz="2000" dirty="0" smtClean="0"/>
              <a:t>„Road Show” zu einzelnen Schulen/ Gemeinden (auf Anfrage)</a:t>
            </a:r>
          </a:p>
          <a:p>
            <a:r>
              <a:rPr lang="de-DE" sz="2400" b="1" dirty="0" smtClean="0">
                <a:solidFill>
                  <a:srgbClr val="3C8C93"/>
                </a:solidFill>
              </a:rPr>
              <a:t>Evaluation der Rezeption des Berichts</a:t>
            </a:r>
          </a:p>
          <a:p>
            <a:pPr lvl="1"/>
            <a:r>
              <a:rPr lang="de-DE" sz="2000" dirty="0" smtClean="0"/>
              <a:t>Workshop an der Uni </a:t>
            </a:r>
          </a:p>
          <a:p>
            <a:pPr lvl="1"/>
            <a:r>
              <a:rPr lang="de-DE" sz="2000" dirty="0" smtClean="0"/>
              <a:t>Evaluation mit Abgeordneten, Lehrern, Eltern, Inspektoren, Schulleitern, Ministeriumsangestellten, Journalisten</a:t>
            </a:r>
          </a:p>
          <a:p>
            <a:pPr lvl="1"/>
            <a:r>
              <a:rPr lang="de-DE" sz="2000" dirty="0" smtClean="0"/>
              <a:t>Integration in die Weiterbildung</a:t>
            </a:r>
          </a:p>
          <a:p>
            <a:r>
              <a:rPr lang="de-DE" sz="2400" b="1" dirty="0" smtClean="0">
                <a:solidFill>
                  <a:srgbClr val="3C8C93"/>
                </a:solidFill>
              </a:rPr>
              <a:t>Erstellung eines überarbeiteten </a:t>
            </a:r>
            <a:r>
              <a:rPr lang="de-DE" sz="2400" b="1" dirty="0" smtClean="0">
                <a:solidFill>
                  <a:srgbClr val="3C8C93"/>
                </a:solidFill>
              </a:rPr>
              <a:t>Konzepts</a:t>
            </a:r>
            <a:endParaRPr lang="de-DE" sz="2400" b="1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0660" y="1309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sz="3200" u="none" dirty="0" err="1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Ziele</a:t>
            </a:r>
            <a:r>
              <a:rPr lang="en-US" altLang="fr-FR" sz="3200" u="none" dirty="0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 des </a:t>
            </a:r>
            <a:r>
              <a:rPr lang="en-US" altLang="fr-FR" sz="3200" u="none" dirty="0" err="1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Bildungsberichtes</a:t>
            </a:r>
            <a:endParaRPr lang="en-US" altLang="fr-FR" sz="3200" u="none" dirty="0" smtClean="0">
              <a:solidFill>
                <a:srgbClr val="3C8C93"/>
              </a:solidFill>
              <a:latin typeface="+mn-lt"/>
              <a:ea typeface="ＭＳ Ｐゴシック" pitchFamily="34" charset="-128"/>
              <a:cs typeface="Avenir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23" y="213285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altLang="fr-FR" b="1" i="1" dirty="0" smtClean="0">
                <a:solidFill>
                  <a:srgbClr val="3C8C93"/>
                </a:solidFill>
              </a:rPr>
              <a:t>Regelmäßige Bestandsaufnahme </a:t>
            </a:r>
            <a:r>
              <a:rPr lang="de-DE" altLang="fr-FR" b="1" i="1" dirty="0" smtClean="0">
                <a:solidFill>
                  <a:srgbClr val="D43721"/>
                </a:solidFill>
              </a:rPr>
              <a:t/>
            </a:r>
            <a:br>
              <a:rPr lang="de-DE" altLang="fr-FR" b="1" i="1" dirty="0" smtClean="0">
                <a:solidFill>
                  <a:srgbClr val="D43721"/>
                </a:solidFill>
              </a:rPr>
            </a:br>
            <a:r>
              <a:rPr lang="de-DE" altLang="fr-FR" b="1" i="1" dirty="0" smtClean="0"/>
              <a:t>des Bildungssystems</a:t>
            </a:r>
            <a:endParaRPr lang="de-DE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4427984" y="1628800"/>
            <a:ext cx="2970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charset="2"/>
              <a:buChar char="§"/>
            </a:pPr>
            <a:r>
              <a:rPr lang="de-DE" altLang="fr-FR" b="1" i="1" dirty="0">
                <a:solidFill>
                  <a:srgbClr val="3C8C93"/>
                </a:solidFill>
              </a:rPr>
              <a:t>Faktendarstellung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319263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charset="2"/>
              <a:buChar char="§"/>
            </a:pPr>
            <a:r>
              <a:rPr lang="de-DE" altLang="fr-FR" b="1" i="1" dirty="0">
                <a:solidFill>
                  <a:srgbClr val="3C8C93"/>
                </a:solidFill>
              </a:rPr>
              <a:t>Entwicklungen</a:t>
            </a:r>
            <a:r>
              <a:rPr lang="de-DE" altLang="fr-FR" dirty="0">
                <a:solidFill>
                  <a:srgbClr val="000000"/>
                </a:solidFill>
              </a:rPr>
              <a:t> und </a:t>
            </a:r>
            <a:r>
              <a:rPr lang="de-DE" altLang="fr-FR" b="1" i="1" dirty="0">
                <a:solidFill>
                  <a:srgbClr val="3C8C93"/>
                </a:solidFill>
              </a:rPr>
              <a:t>Trends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289" y="5139189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fr-FR" sz="2800" dirty="0" smtClean="0">
                <a:solidFill>
                  <a:srgbClr val="000000"/>
                </a:solidFill>
              </a:rPr>
              <a:t>Grundlage </a:t>
            </a:r>
            <a:r>
              <a:rPr lang="de-DE" altLang="fr-FR" sz="2800" dirty="0">
                <a:solidFill>
                  <a:srgbClr val="000000"/>
                </a:solidFill>
              </a:rPr>
              <a:t>für </a:t>
            </a:r>
            <a:r>
              <a:rPr lang="de-DE" altLang="fr-FR" sz="2800" b="1" i="1" dirty="0" smtClean="0">
                <a:solidFill>
                  <a:srgbClr val="3C8C93"/>
                </a:solidFill>
              </a:rPr>
              <a:t>öffentliche Diskussionen </a:t>
            </a:r>
            <a:r>
              <a:rPr lang="de-DE" altLang="fr-FR" sz="2800" b="1" i="1" dirty="0">
                <a:solidFill>
                  <a:srgbClr val="3C8C93"/>
                </a:solidFill>
              </a:rPr>
              <a:t>und politische Entscheidungen</a:t>
            </a:r>
            <a:r>
              <a:rPr lang="de-DE" altLang="fr-FR" sz="2800" dirty="0">
                <a:solidFill>
                  <a:srgbClr val="3C8C93"/>
                </a:solidFill>
              </a:rPr>
              <a:t> </a:t>
            </a:r>
            <a:endParaRPr lang="en-US" sz="2800" dirty="0">
              <a:solidFill>
                <a:srgbClr val="3C8C9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3822139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charset="2"/>
              <a:buChar char="§"/>
            </a:pPr>
            <a:r>
              <a:rPr lang="de-DE" altLang="fr-FR" b="1" i="1" dirty="0" smtClean="0">
                <a:solidFill>
                  <a:srgbClr val="3C8C93"/>
                </a:solidFill>
              </a:rPr>
              <a:t>Längsschnitt-Analyse </a:t>
            </a:r>
            <a:r>
              <a:rPr lang="de-DE" altLang="fr-FR" b="1" i="1" dirty="0" smtClean="0">
                <a:solidFill>
                  <a:srgbClr val="D43721"/>
                </a:solidFill>
              </a:rPr>
              <a:t/>
            </a:r>
            <a:br>
              <a:rPr lang="de-DE" altLang="fr-FR" b="1" i="1" dirty="0" smtClean="0">
                <a:solidFill>
                  <a:srgbClr val="D43721"/>
                </a:solidFill>
              </a:rPr>
            </a:br>
            <a:r>
              <a:rPr lang="de-DE" altLang="fr-FR" dirty="0" smtClean="0">
                <a:solidFill>
                  <a:srgbClr val="000000"/>
                </a:solidFill>
              </a:rPr>
              <a:t>durch wiederkehrende Themen</a:t>
            </a: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292494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charset="2"/>
              <a:buChar char="§"/>
            </a:pPr>
            <a:r>
              <a:rPr lang="de-DE" altLang="fr-FR" b="1" i="1" dirty="0">
                <a:solidFill>
                  <a:srgbClr val="3C8C93"/>
                </a:solidFill>
              </a:rPr>
              <a:t>V</a:t>
            </a:r>
            <a:r>
              <a:rPr lang="de-DE" altLang="fr-FR" b="1" i="1" dirty="0" smtClean="0">
                <a:solidFill>
                  <a:srgbClr val="3C8C93"/>
                </a:solidFill>
              </a:rPr>
              <a:t>ertiefende </a:t>
            </a:r>
            <a:r>
              <a:rPr lang="de-DE" altLang="fr-FR" b="1" i="1" dirty="0">
                <a:solidFill>
                  <a:srgbClr val="3C8C93"/>
                </a:solidFill>
              </a:rPr>
              <a:t>Analyse</a:t>
            </a:r>
            <a:r>
              <a:rPr lang="de-DE" altLang="fr-FR" b="1" dirty="0">
                <a:solidFill>
                  <a:srgbClr val="3C8C93"/>
                </a:solidFill>
              </a:rPr>
              <a:t> </a:t>
            </a:r>
            <a:r>
              <a:rPr lang="de-DE" altLang="fr-FR" dirty="0" smtClean="0">
                <a:solidFill>
                  <a:srgbClr val="000000"/>
                </a:solidFill>
              </a:rPr>
              <a:t>von Kennzahlen </a:t>
            </a:r>
            <a:r>
              <a:rPr lang="de-DE" altLang="fr-FR" dirty="0">
                <a:solidFill>
                  <a:srgbClr val="000000"/>
                </a:solidFill>
              </a:rPr>
              <a:t>und Statistiken</a:t>
            </a:r>
          </a:p>
        </p:txBody>
      </p:sp>
      <p:sp>
        <p:nvSpPr>
          <p:cNvPr id="10" name="Left Brace 9"/>
          <p:cNvSpPr/>
          <p:nvPr/>
        </p:nvSpPr>
        <p:spPr bwMode="auto">
          <a:xfrm>
            <a:off x="3203848" y="1484784"/>
            <a:ext cx="1368152" cy="3240360"/>
          </a:xfrm>
          <a:prstGeom prst="leftBrace">
            <a:avLst>
              <a:gd name="adj1" fmla="val 8510"/>
              <a:gd name="adj2" fmla="val 42037"/>
            </a:avLst>
          </a:prstGeom>
          <a:gradFill flip="none" rotWithShape="1">
            <a:gsLst>
              <a:gs pos="37000">
                <a:schemeClr val="accent1">
                  <a:lumMod val="50000"/>
                  <a:alpha val="35000"/>
                </a:scheme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 rot="19861176">
            <a:off x="1606257" y="3294520"/>
            <a:ext cx="839248" cy="1944955"/>
          </a:xfrm>
          <a:prstGeom prst="downArrow">
            <a:avLst>
              <a:gd name="adj1" fmla="val 31997"/>
              <a:gd name="adj2" fmla="val 69399"/>
            </a:avLst>
          </a:prstGeom>
          <a:solidFill>
            <a:schemeClr val="accent1">
              <a:lumMod val="50000"/>
              <a:alpha val="4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u="none" dirty="0" err="1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Konzept</a:t>
            </a:r>
            <a:r>
              <a:rPr lang="en-US" altLang="fr-FR" sz="3200" u="none" dirty="0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, </a:t>
            </a:r>
            <a:r>
              <a:rPr lang="en-US" altLang="fr-FR" sz="3200" u="none" dirty="0" err="1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Redaktion</a:t>
            </a:r>
            <a:r>
              <a:rPr lang="en-US" altLang="fr-FR" sz="3200" u="none" dirty="0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, </a:t>
            </a:r>
            <a:r>
              <a:rPr lang="en-US" altLang="fr-FR" sz="3200" u="none" dirty="0" err="1" smtClean="0">
                <a:solidFill>
                  <a:srgbClr val="3C8C93"/>
                </a:solidFill>
                <a:latin typeface="+mn-lt"/>
                <a:ea typeface="ＭＳ Ｐゴシック" pitchFamily="34" charset="-128"/>
                <a:cs typeface="Avenir Black"/>
              </a:rPr>
              <a:t>Beratung</a:t>
            </a:r>
            <a:endParaRPr lang="en-US" altLang="fr-FR" sz="3200" u="none" dirty="0" smtClean="0">
              <a:solidFill>
                <a:srgbClr val="3C8C93"/>
              </a:solidFill>
              <a:latin typeface="+mn-lt"/>
              <a:ea typeface="ＭＳ Ｐゴシック" pitchFamily="34" charset="-128"/>
              <a:cs typeface="Avenir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412776"/>
            <a:ext cx="414096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 smtClean="0">
                <a:solidFill>
                  <a:srgbClr val="3C8C93"/>
                </a:solidFill>
                <a:latin typeface="+mn-lt"/>
                <a:ea typeface="ＭＳ Ｐゴシック" charset="0"/>
                <a:cs typeface="Arial"/>
              </a:rPr>
              <a:t>Redaktionsteam</a:t>
            </a:r>
            <a:endParaRPr lang="en-US" b="1" i="1" dirty="0" smtClean="0">
              <a:solidFill>
                <a:srgbClr val="3C8C93"/>
              </a:solidFill>
              <a:latin typeface="+mn-lt"/>
              <a:ea typeface="ＭＳ Ｐゴシック" charset="0"/>
              <a:cs typeface="Arial"/>
            </a:endParaRPr>
          </a:p>
          <a:p>
            <a:pPr>
              <a:defRPr/>
            </a:pPr>
            <a:endParaRPr lang="en-US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Prof</a:t>
            </a:r>
            <a:r>
              <a:rPr lang="en-US" sz="2000" dirty="0">
                <a:latin typeface="+mn-lt"/>
                <a:ea typeface="ＭＳ Ｐゴシック" charset="0"/>
                <a:cs typeface="Avenir Book"/>
              </a:rPr>
              <a:t>. Dr. Andreas </a:t>
            </a:r>
            <a:r>
              <a:rPr lang="en-US" sz="2000" dirty="0" err="1" smtClean="0">
                <a:latin typeface="+mn-lt"/>
                <a:ea typeface="ＭＳ Ｐゴシック" charset="0"/>
                <a:cs typeface="Avenir Book"/>
              </a:rPr>
              <a:t>Hadjar</a:t>
            </a:r>
            <a:endParaRPr lang="en-US" sz="2000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Prof. Dr. </a:t>
            </a:r>
            <a:r>
              <a:rPr lang="en-US" sz="2000" dirty="0" err="1" smtClean="0">
                <a:latin typeface="+mn-lt"/>
                <a:ea typeface="ＭＳ Ｐゴシック" charset="0"/>
                <a:cs typeface="Avenir Book"/>
              </a:rPr>
              <a:t>Adelheid</a:t>
            </a: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 Hu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charset="0"/>
                <a:cs typeface="Avenir Book"/>
              </a:rPr>
              <a:t>Dr. Thomas </a:t>
            </a: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Lenz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Prof</a:t>
            </a:r>
            <a:r>
              <a:rPr lang="en-US" sz="2000" dirty="0">
                <a:latin typeface="+mn-lt"/>
                <a:ea typeface="ＭＳ Ｐゴシック" charset="0"/>
                <a:cs typeface="Avenir Book"/>
              </a:rPr>
              <a:t>. Dr. Romain </a:t>
            </a: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Martin 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Prof</a:t>
            </a:r>
            <a:r>
              <a:rPr lang="en-US" sz="2000" dirty="0">
                <a:latin typeface="+mn-lt"/>
                <a:ea typeface="ＭＳ Ｐゴシック" charset="0"/>
                <a:cs typeface="Avenir Book"/>
              </a:rPr>
              <a:t>. Dr. Christine </a:t>
            </a:r>
            <a:r>
              <a:rPr lang="en-US" sz="2000" dirty="0" err="1" smtClean="0">
                <a:latin typeface="+mn-lt"/>
                <a:ea typeface="ＭＳ Ｐゴシック" charset="0"/>
                <a:cs typeface="Avenir Book"/>
              </a:rPr>
              <a:t>Schiltz</a:t>
            </a:r>
            <a:endParaRPr lang="en-US" sz="2000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Prof. Dr. Daniel </a:t>
            </a:r>
            <a:r>
              <a:rPr lang="en-US" sz="2000" dirty="0" err="1" smtClean="0">
                <a:latin typeface="+mn-lt"/>
                <a:ea typeface="ＭＳ Ｐゴシック" charset="0"/>
                <a:cs typeface="Avenir Book"/>
              </a:rPr>
              <a:t>Tröhler</a:t>
            </a:r>
            <a:endParaRPr lang="en-US" sz="2000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dirty="0" smtClean="0">
              <a:latin typeface="+mn-lt"/>
              <a:ea typeface="ＭＳ Ｐゴシック" charset="0"/>
              <a:cs typeface="Avenir Book"/>
            </a:endParaRPr>
          </a:p>
          <a:p>
            <a:pPr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  <a:p>
            <a:pPr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Tx/>
              <a:buChar char="-"/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410445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 smtClean="0">
                <a:solidFill>
                  <a:srgbClr val="3C8C93"/>
                </a:solidFill>
                <a:latin typeface="+mn-lt"/>
                <a:ea typeface="ＭＳ Ｐゴシック" charset="0"/>
                <a:cs typeface="Avenir Black"/>
              </a:rPr>
              <a:t>Konzept</a:t>
            </a:r>
            <a:r>
              <a:rPr lang="en-US" b="1" i="1" dirty="0" smtClean="0">
                <a:solidFill>
                  <a:srgbClr val="3C8C93"/>
                </a:solidFill>
                <a:latin typeface="+mn-lt"/>
                <a:ea typeface="ＭＳ Ｐゴシック" charset="0"/>
                <a:cs typeface="Avenir Black"/>
              </a:rPr>
              <a:t> und </a:t>
            </a:r>
            <a:r>
              <a:rPr lang="en-US" b="1" i="1" dirty="0" err="1" smtClean="0">
                <a:solidFill>
                  <a:srgbClr val="3C8C93"/>
                </a:solidFill>
                <a:latin typeface="+mn-lt"/>
                <a:ea typeface="ＭＳ Ｐゴシック" charset="0"/>
                <a:cs typeface="Avenir Black"/>
              </a:rPr>
              <a:t>Realisierung</a:t>
            </a:r>
            <a:endParaRPr lang="en-US" b="1" i="1" dirty="0" smtClean="0">
              <a:solidFill>
                <a:srgbClr val="3C8C93"/>
              </a:solidFill>
              <a:latin typeface="+mn-lt"/>
              <a:ea typeface="ＭＳ Ｐゴシック" charset="0"/>
              <a:cs typeface="Avenir Black"/>
            </a:endParaRPr>
          </a:p>
          <a:p>
            <a:pPr>
              <a:defRPr/>
            </a:pPr>
            <a:endParaRPr lang="en-US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Dr</a:t>
            </a:r>
            <a:r>
              <a:rPr lang="en-US" sz="2000" dirty="0">
                <a:latin typeface="+mn-lt"/>
                <a:ea typeface="ＭＳ Ｐゴシック" charset="0"/>
                <a:cs typeface="Avenir Book"/>
              </a:rPr>
              <a:t>. Thomas </a:t>
            </a: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Lenz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ＭＳ Ｐゴシック" charset="0"/>
                <a:cs typeface="Avenir Book"/>
              </a:rPr>
              <a:t>Jos </a:t>
            </a:r>
            <a:r>
              <a:rPr lang="en-US" sz="2000" dirty="0" err="1" smtClean="0">
                <a:latin typeface="+mn-lt"/>
                <a:ea typeface="ＭＳ Ｐゴシック" charset="0"/>
                <a:cs typeface="Avenir Book"/>
              </a:rPr>
              <a:t>Bertemes</a:t>
            </a:r>
            <a:endParaRPr lang="en-US" sz="2000" dirty="0" smtClean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dirty="0" smtClean="0">
              <a:latin typeface="+mn-lt"/>
              <a:ea typeface="ＭＳ Ｐゴシック" charset="0"/>
              <a:cs typeface="Avenir Book"/>
            </a:endParaRPr>
          </a:p>
          <a:p>
            <a:pPr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  <a:p>
            <a:pPr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  <a:p>
            <a:pPr marL="342900" indent="-342900">
              <a:buFontTx/>
              <a:buChar char="-"/>
              <a:defRPr/>
            </a:pPr>
            <a:endParaRPr lang="en-US" dirty="0">
              <a:latin typeface="+mn-lt"/>
              <a:ea typeface="ＭＳ Ｐゴシック" charset="0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42900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3C8C93"/>
                </a:solidFill>
                <a:latin typeface="+mn-lt"/>
                <a:cs typeface="Avenir Black"/>
              </a:rPr>
              <a:t>Beratung</a:t>
            </a:r>
            <a:r>
              <a:rPr lang="de-DE" dirty="0">
                <a:latin typeface="+mn-lt"/>
                <a:cs typeface="Avenir Book"/>
              </a:rPr>
              <a:t> durch das </a:t>
            </a:r>
            <a:r>
              <a:rPr lang="de-DE" i="1" dirty="0">
                <a:latin typeface="+mn-lt"/>
                <a:cs typeface="Avenir Book"/>
              </a:rPr>
              <a:t>C</a:t>
            </a:r>
            <a:r>
              <a:rPr lang="de-DE" i="1" dirty="0" smtClean="0">
                <a:latin typeface="+mn-lt"/>
                <a:cs typeface="Avenir Book"/>
              </a:rPr>
              <a:t>onseil </a:t>
            </a:r>
            <a:r>
              <a:rPr lang="de-DE" i="1" dirty="0" err="1">
                <a:latin typeface="+mn-lt"/>
                <a:cs typeface="Avenir Book"/>
              </a:rPr>
              <a:t>scientifique</a:t>
            </a:r>
            <a:r>
              <a:rPr lang="de-DE" i="1" dirty="0">
                <a:latin typeface="+mn-lt"/>
                <a:cs typeface="Avenir Book"/>
              </a:rPr>
              <a:t> </a:t>
            </a:r>
            <a:r>
              <a:rPr lang="de-DE" dirty="0">
                <a:latin typeface="+mn-lt"/>
                <a:cs typeface="Avenir Book"/>
              </a:rPr>
              <a:t>des </a:t>
            </a:r>
            <a:r>
              <a:rPr lang="de-DE" dirty="0" smtClean="0">
                <a:latin typeface="+mn-lt"/>
                <a:cs typeface="Avenir Book"/>
              </a:rPr>
              <a:t>SCRIPT: </a:t>
            </a:r>
          </a:p>
          <a:p>
            <a:pPr marL="342900" indent="-342900">
              <a:buFont typeface="Wingdings" charset="2"/>
              <a:buChar char="§"/>
            </a:pPr>
            <a:endParaRPr lang="de-DE" dirty="0" smtClean="0">
              <a:latin typeface="+mn-lt"/>
              <a:cs typeface="Avenir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de-DE" sz="2000" dirty="0" smtClean="0">
                <a:latin typeface="+mn-lt"/>
                <a:cs typeface="Avenir Book"/>
              </a:rPr>
              <a:t>Prof</a:t>
            </a:r>
            <a:r>
              <a:rPr lang="de-DE" sz="2000" dirty="0">
                <a:latin typeface="+mn-lt"/>
                <a:cs typeface="Avenir Book"/>
              </a:rPr>
              <a:t>. Dr. Christiane Spiel </a:t>
            </a:r>
          </a:p>
          <a:p>
            <a:pPr marL="342900" indent="-342900">
              <a:buFont typeface="Wingdings" charset="2"/>
              <a:buChar char="§"/>
            </a:pPr>
            <a:r>
              <a:rPr lang="de-DE" sz="2000" dirty="0">
                <a:latin typeface="+mn-lt"/>
                <a:cs typeface="Avenir Book"/>
              </a:rPr>
              <a:t>Prof. Dr. Hans-Günter Rolff </a:t>
            </a:r>
            <a:endParaRPr lang="de-DE" sz="2000" dirty="0" smtClean="0">
              <a:latin typeface="+mn-lt"/>
              <a:cs typeface="Avenir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de-DE" sz="2000" dirty="0" smtClean="0">
                <a:latin typeface="+mn-lt"/>
                <a:cs typeface="Avenir Book"/>
              </a:rPr>
              <a:t>Prof</a:t>
            </a:r>
            <a:r>
              <a:rPr lang="de-DE" sz="2000" dirty="0">
                <a:latin typeface="+mn-lt"/>
                <a:cs typeface="Avenir Book"/>
              </a:rPr>
              <a:t>. Dr. Daniel </a:t>
            </a:r>
            <a:r>
              <a:rPr lang="de-DE" sz="2000" dirty="0" err="1">
                <a:latin typeface="+mn-lt"/>
                <a:cs typeface="Avenir Book"/>
              </a:rPr>
              <a:t>Tröhler</a:t>
            </a:r>
            <a:r>
              <a:rPr lang="de-DE" sz="2000" dirty="0">
                <a:latin typeface="+mn-lt"/>
                <a:cs typeface="Avenir Book"/>
              </a:rPr>
              <a:t> </a:t>
            </a:r>
          </a:p>
          <a:p>
            <a:pPr marL="342900" indent="-342900">
              <a:buFont typeface="Wingdings" charset="2"/>
              <a:buChar char="§"/>
            </a:pPr>
            <a:r>
              <a:rPr lang="de-DE" sz="2000" dirty="0" smtClean="0">
                <a:latin typeface="+mn-lt"/>
                <a:cs typeface="Avenir Book"/>
              </a:rPr>
              <a:t>Prof. </a:t>
            </a:r>
            <a:r>
              <a:rPr lang="de-DE" sz="2000" dirty="0">
                <a:latin typeface="+mn-lt"/>
                <a:cs typeface="Avenir Book"/>
              </a:rPr>
              <a:t>Dr. Georg Mein</a:t>
            </a:r>
            <a:endParaRPr lang="en-US" sz="2000" dirty="0">
              <a:latin typeface="+mn-lt"/>
              <a:cs typeface="Avenir Book"/>
            </a:endParaRPr>
          </a:p>
          <a:p>
            <a:endParaRPr lang="de-DE" dirty="0" smtClean="0">
              <a:latin typeface="+mn-lt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35 </a:t>
            </a:r>
            <a:r>
              <a:rPr lang="en-US" sz="3200" u="none" dirty="0" err="1" smtClean="0">
                <a:solidFill>
                  <a:srgbClr val="3C8C93"/>
                </a:solidFill>
                <a:latin typeface="Arial"/>
                <a:cs typeface="Arial"/>
              </a:rPr>
              <a:t>Autorinnen</a:t>
            </a:r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 </a:t>
            </a:r>
            <a:r>
              <a:rPr lang="en-US" sz="3200" u="none" dirty="0">
                <a:solidFill>
                  <a:srgbClr val="3C8C93"/>
                </a:solidFill>
                <a:latin typeface="Arial"/>
                <a:cs typeface="Arial"/>
              </a:rPr>
              <a:t>und </a:t>
            </a:r>
            <a:r>
              <a:rPr lang="en-US" sz="3200" u="none" dirty="0" err="1" smtClean="0">
                <a:solidFill>
                  <a:srgbClr val="3C8C93"/>
                </a:solidFill>
                <a:latin typeface="Arial"/>
                <a:cs typeface="Arial"/>
              </a:rPr>
              <a:t>Autoren</a:t>
            </a:r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 </a:t>
            </a:r>
            <a:endParaRPr lang="en-US" sz="3200" u="none" dirty="0">
              <a:solidFill>
                <a:srgbClr val="3C8C93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525963"/>
          </a:xfrm>
        </p:spPr>
        <p:txBody>
          <a:bodyPr/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2000" dirty="0" err="1" smtClean="0">
                <a:cs typeface="Avenir Book"/>
              </a:rPr>
              <a:t>Katja</a:t>
            </a:r>
            <a:r>
              <a:rPr lang="en-US" sz="2000" dirty="0" smtClean="0">
                <a:cs typeface="Avenir Book"/>
              </a:rPr>
              <a:t> </a:t>
            </a:r>
            <a:r>
              <a:rPr lang="en-US" sz="2000" dirty="0">
                <a:cs typeface="Avenir Book"/>
              </a:rPr>
              <a:t>Andersen, Susanne </a:t>
            </a:r>
            <a:r>
              <a:rPr lang="en-US" sz="2000" dirty="0" err="1">
                <a:cs typeface="Avenir Book"/>
              </a:rPr>
              <a:t>Backes</a:t>
            </a:r>
            <a:r>
              <a:rPr lang="en-US" sz="2000" dirty="0">
                <a:cs typeface="Avenir Book"/>
              </a:rPr>
              <a:t>, Jos </a:t>
            </a:r>
            <a:r>
              <a:rPr lang="en-US" sz="2000" dirty="0" err="1">
                <a:cs typeface="Avenir Book"/>
              </a:rPr>
              <a:t>Bertemes</a:t>
            </a:r>
            <a:r>
              <a:rPr lang="en-US" sz="2000" dirty="0">
                <a:cs typeface="Avenir Book"/>
              </a:rPr>
              <a:t>, Pascale Engel de Abreu, Antoine </a:t>
            </a:r>
            <a:r>
              <a:rPr lang="en-US" sz="2000" dirty="0" err="1">
                <a:cs typeface="Avenir Book"/>
              </a:rPr>
              <a:t>Fischbach</a:t>
            </a:r>
            <a:r>
              <a:rPr lang="en-US" sz="2000" dirty="0">
                <a:cs typeface="Avenir Book"/>
              </a:rPr>
              <a:t>, Sabine </a:t>
            </a:r>
            <a:r>
              <a:rPr lang="en-US" sz="2000" dirty="0" err="1">
                <a:cs typeface="Avenir Book"/>
              </a:rPr>
              <a:t>Glock</a:t>
            </a:r>
            <a:r>
              <a:rPr lang="en-US" sz="2000" dirty="0">
                <a:cs typeface="Avenir Book"/>
              </a:rPr>
              <a:t>, Lukas Graf, Samuel </a:t>
            </a:r>
            <a:r>
              <a:rPr lang="en-US" sz="2000" dirty="0" err="1">
                <a:cs typeface="Avenir Book"/>
              </a:rPr>
              <a:t>Greiff</a:t>
            </a:r>
            <a:r>
              <a:rPr lang="en-US" sz="2000" dirty="0">
                <a:cs typeface="Avenir Book"/>
              </a:rPr>
              <a:t>, Andreas </a:t>
            </a:r>
            <a:r>
              <a:rPr lang="en-US" sz="2000" dirty="0" err="1">
                <a:cs typeface="Avenir Book"/>
              </a:rPr>
              <a:t>Hadjar</a:t>
            </a:r>
            <a:r>
              <a:rPr lang="en-US" sz="2000" dirty="0">
                <a:cs typeface="Avenir Book"/>
              </a:rPr>
              <a:t>, Marie-Anne Hansen-</a:t>
            </a:r>
            <a:r>
              <a:rPr lang="en-US" sz="2000" dirty="0" err="1">
                <a:cs typeface="Avenir Book"/>
              </a:rPr>
              <a:t>Pauly</a:t>
            </a:r>
            <a:r>
              <a:rPr lang="en-US" sz="2000" dirty="0">
                <a:cs typeface="Avenir Book"/>
              </a:rPr>
              <a:t>, </a:t>
            </a:r>
            <a:r>
              <a:rPr lang="en-US" sz="2000" dirty="0" err="1">
                <a:cs typeface="Avenir Book"/>
              </a:rPr>
              <a:t>Malte</a:t>
            </a:r>
            <a:r>
              <a:rPr lang="en-US" sz="2000" dirty="0">
                <a:cs typeface="Avenir Book"/>
              </a:rPr>
              <a:t> </a:t>
            </a:r>
            <a:r>
              <a:rPr lang="en-US" sz="2000" dirty="0" err="1">
                <a:cs typeface="Avenir Book"/>
              </a:rPr>
              <a:t>Helfer</a:t>
            </a:r>
            <a:r>
              <a:rPr lang="en-US" sz="2000" dirty="0">
                <a:cs typeface="Avenir Book"/>
              </a:rPr>
              <a:t>, Georges </a:t>
            </a:r>
            <a:r>
              <a:rPr lang="en-US" sz="2000" dirty="0" err="1">
                <a:cs typeface="Avenir Book"/>
              </a:rPr>
              <a:t>Hengesch</a:t>
            </a:r>
            <a:r>
              <a:rPr lang="en-US" sz="2000" dirty="0">
                <a:cs typeface="Avenir Book"/>
              </a:rPr>
              <a:t>, Michael-Sebastian </a:t>
            </a:r>
            <a:r>
              <a:rPr lang="en-US" sz="2000" dirty="0" err="1">
                <a:cs typeface="Avenir Book"/>
              </a:rPr>
              <a:t>Honig</a:t>
            </a:r>
            <a:r>
              <a:rPr lang="en-US" sz="2000" dirty="0">
                <a:cs typeface="Avenir Book"/>
              </a:rPr>
              <a:t>, Caroline </a:t>
            </a:r>
            <a:r>
              <a:rPr lang="en-US" sz="2000" dirty="0" err="1">
                <a:cs typeface="Avenir Book"/>
              </a:rPr>
              <a:t>Hornung</a:t>
            </a:r>
            <a:r>
              <a:rPr lang="en-US" sz="2000" dirty="0">
                <a:cs typeface="Avenir Book"/>
              </a:rPr>
              <a:t>, Claude </a:t>
            </a:r>
            <a:r>
              <a:rPr lang="en-US" sz="2000" dirty="0" err="1">
                <a:cs typeface="Avenir Book"/>
              </a:rPr>
              <a:t>Houssemand</a:t>
            </a:r>
            <a:r>
              <a:rPr lang="en-US" sz="2000" dirty="0">
                <a:cs typeface="Avenir Book"/>
              </a:rPr>
              <a:t>, </a:t>
            </a:r>
            <a:r>
              <a:rPr lang="en-US" sz="2000" dirty="0" err="1">
                <a:cs typeface="Avenir Book"/>
              </a:rPr>
              <a:t>Adelheid</a:t>
            </a:r>
            <a:r>
              <a:rPr lang="en-US" sz="2000" dirty="0">
                <a:cs typeface="Avenir Book"/>
              </a:rPr>
              <a:t> Hu, Florian </a:t>
            </a:r>
            <a:r>
              <a:rPr lang="en-US" sz="2000" dirty="0" err="1">
                <a:cs typeface="Avenir Book"/>
              </a:rPr>
              <a:t>Klapproth</a:t>
            </a:r>
            <a:r>
              <a:rPr lang="en-US" sz="2000" dirty="0">
                <a:cs typeface="Avenir Book"/>
              </a:rPr>
              <a:t>, Sabine </a:t>
            </a:r>
            <a:r>
              <a:rPr lang="en-US" sz="2000" dirty="0" err="1">
                <a:cs typeface="Avenir Book"/>
              </a:rPr>
              <a:t>Krolak-Schwerdt</a:t>
            </a:r>
            <a:r>
              <a:rPr lang="en-US" sz="2000" dirty="0">
                <a:cs typeface="Avenir Book"/>
              </a:rPr>
              <a:t>, Thomas Lenz, </a:t>
            </a:r>
            <a:r>
              <a:rPr lang="en-US" sz="2000" dirty="0" err="1">
                <a:cs typeface="Avenir Book"/>
              </a:rPr>
              <a:t>Jérôme</a:t>
            </a:r>
            <a:r>
              <a:rPr lang="en-US" sz="2000" dirty="0">
                <a:cs typeface="Avenir Book"/>
              </a:rPr>
              <a:t> Levy, Arthur </a:t>
            </a:r>
            <a:r>
              <a:rPr lang="en-US" sz="2000" dirty="0" err="1">
                <a:cs typeface="Avenir Book"/>
              </a:rPr>
              <a:t>Limbach</a:t>
            </a:r>
            <a:r>
              <a:rPr lang="en-US" sz="2000" dirty="0">
                <a:cs typeface="Avenir Book"/>
              </a:rPr>
              <a:t>-Reich, </a:t>
            </a:r>
            <a:r>
              <a:rPr lang="en-US" sz="2000" dirty="0" err="1">
                <a:cs typeface="Avenir Book"/>
              </a:rPr>
              <a:t>Romain</a:t>
            </a:r>
            <a:r>
              <a:rPr lang="en-US" sz="2000" dirty="0">
                <a:cs typeface="Avenir Book"/>
              </a:rPr>
              <a:t> Martin, Raymond Meyers, </a:t>
            </a:r>
            <a:r>
              <a:rPr lang="en-US" sz="2000" dirty="0" err="1">
                <a:cs typeface="Avenir Book"/>
              </a:rPr>
              <a:t>Christoph</a:t>
            </a:r>
            <a:r>
              <a:rPr lang="en-US" sz="2000" dirty="0">
                <a:cs typeface="Avenir Book"/>
              </a:rPr>
              <a:t> </a:t>
            </a:r>
            <a:r>
              <a:rPr lang="en-US" sz="2000" dirty="0" err="1">
                <a:cs typeface="Avenir Book"/>
              </a:rPr>
              <a:t>Niepel</a:t>
            </a:r>
            <a:r>
              <a:rPr lang="en-US" sz="2000" dirty="0">
                <a:cs typeface="Avenir Book"/>
              </a:rPr>
              <a:t>, Anne </a:t>
            </a:r>
            <a:r>
              <a:rPr lang="en-US" sz="2000" dirty="0" err="1">
                <a:cs typeface="Avenir Book"/>
              </a:rPr>
              <a:t>Pignault</a:t>
            </a:r>
            <a:r>
              <a:rPr lang="en-US" sz="2000" dirty="0">
                <a:cs typeface="Avenir Book"/>
              </a:rPr>
              <a:t>, </a:t>
            </a:r>
            <a:r>
              <a:rPr lang="en-US" sz="2000" dirty="0" err="1">
                <a:cs typeface="Avenir Book"/>
              </a:rPr>
              <a:t>Ineke</a:t>
            </a:r>
            <a:r>
              <a:rPr lang="en-US" sz="2000" dirty="0">
                <a:cs typeface="Avenir Book"/>
              </a:rPr>
              <a:t> Pit-ten Cate, Justin J.W. Powell, Monique Reichert, Julia Rudolph, </a:t>
            </a:r>
            <a:r>
              <a:rPr lang="en-US" sz="2000" dirty="0" err="1">
                <a:cs typeface="Avenir Book"/>
              </a:rPr>
              <a:t>Paule</a:t>
            </a:r>
            <a:r>
              <a:rPr lang="en-US" sz="2000" dirty="0">
                <a:cs typeface="Avenir Book"/>
              </a:rPr>
              <a:t> </a:t>
            </a:r>
            <a:r>
              <a:rPr lang="en-US" sz="2000" dirty="0" err="1">
                <a:cs typeface="Avenir Book"/>
              </a:rPr>
              <a:t>Schaltz</a:t>
            </a:r>
            <a:r>
              <a:rPr lang="en-US" sz="2000" dirty="0">
                <a:cs typeface="Avenir Book"/>
              </a:rPr>
              <a:t>, Christina </a:t>
            </a:r>
            <a:r>
              <a:rPr lang="en-US" sz="2000" dirty="0" err="1">
                <a:cs typeface="Avenir Book"/>
              </a:rPr>
              <a:t>Siry</a:t>
            </a:r>
            <a:r>
              <a:rPr lang="en-US" sz="2000" dirty="0">
                <a:cs typeface="Avenir Book"/>
              </a:rPr>
              <a:t>, Daniel </a:t>
            </a:r>
            <a:r>
              <a:rPr lang="en-US" sz="2000" dirty="0" err="1">
                <a:cs typeface="Avenir Book"/>
              </a:rPr>
              <a:t>Tröhler</a:t>
            </a:r>
            <a:r>
              <a:rPr lang="en-US" sz="2000" dirty="0">
                <a:cs typeface="Avenir Book"/>
              </a:rPr>
              <a:t>, Sonja </a:t>
            </a:r>
            <a:r>
              <a:rPr lang="en-US" sz="2000" dirty="0" err="1">
                <a:cs typeface="Avenir Book"/>
              </a:rPr>
              <a:t>Ugen</a:t>
            </a:r>
            <a:r>
              <a:rPr lang="en-US" sz="2000" dirty="0">
                <a:cs typeface="Avenir Book"/>
              </a:rPr>
              <a:t>, Peter </a:t>
            </a:r>
            <a:r>
              <a:rPr lang="en-US" sz="2000" dirty="0" err="1">
                <a:cs typeface="Avenir Book"/>
              </a:rPr>
              <a:t>Wallossek</a:t>
            </a:r>
            <a:r>
              <a:rPr lang="en-US" sz="2000" dirty="0">
                <a:cs typeface="Avenir Book"/>
              </a:rPr>
              <a:t>, </a:t>
            </a:r>
            <a:r>
              <a:rPr lang="en-US" sz="2000" dirty="0" err="1">
                <a:cs typeface="Avenir Book"/>
              </a:rPr>
              <a:t>Constanze</a:t>
            </a:r>
            <a:r>
              <a:rPr lang="en-US" sz="2000" dirty="0">
                <a:cs typeface="Avenir Book"/>
              </a:rPr>
              <a:t> </a:t>
            </a:r>
            <a:r>
              <a:rPr lang="en-US" sz="2000" dirty="0" err="1">
                <a:cs typeface="Avenir Book"/>
              </a:rPr>
              <a:t>Weth</a:t>
            </a:r>
            <a:endParaRPr lang="en-US" sz="2000" dirty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6262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venir Black"/>
              </a:rPr>
              <a:t>Konzept</a:t>
            </a:r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venir Black"/>
              </a:rPr>
              <a:t> des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venir Black"/>
              </a:rPr>
              <a:t>Bildungsberichts</a:t>
            </a:r>
            <a:endParaRPr lang="en-US" sz="3200" u="none" dirty="0">
              <a:solidFill>
                <a:srgbClr val="3C8C93"/>
              </a:solidFill>
              <a:latin typeface="+mn-lt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 smtClean="0">
                <a:solidFill>
                  <a:srgbClr val="3C8C93"/>
                </a:solidFill>
                <a:cs typeface="Avenir Black"/>
              </a:rPr>
              <a:t>Ausgangspunkte: </a:t>
            </a:r>
          </a:p>
          <a:p>
            <a:pPr lvl="1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Zahlenmaterial </a:t>
            </a:r>
            <a:r>
              <a:rPr lang="de-DE" sz="2000" dirty="0">
                <a:cs typeface="Avenir Book"/>
              </a:rPr>
              <a:t>&amp; vertiefende </a:t>
            </a:r>
            <a:r>
              <a:rPr lang="de-DE" sz="2000" dirty="0" smtClean="0">
                <a:cs typeface="Avenir Book"/>
              </a:rPr>
              <a:t>Analysen </a:t>
            </a:r>
          </a:p>
          <a:p>
            <a:pPr marL="457200" lvl="1" indent="0">
              <a:buNone/>
            </a:pPr>
            <a:endParaRPr lang="de-DE" sz="2000" dirty="0" smtClean="0">
              <a:cs typeface="Avenir Book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3C8C93"/>
                </a:solidFill>
                <a:cs typeface="Avenir Black"/>
              </a:rPr>
              <a:t>Struktur- und </a:t>
            </a:r>
            <a:r>
              <a:rPr lang="de-DE" sz="2800" b="1" dirty="0" smtClean="0">
                <a:solidFill>
                  <a:srgbClr val="3C8C93"/>
                </a:solidFill>
                <a:cs typeface="Avenir Black"/>
              </a:rPr>
              <a:t>Auswahllogik:</a:t>
            </a:r>
            <a:endParaRPr lang="de-DE" sz="2800" b="1" dirty="0">
              <a:solidFill>
                <a:srgbClr val="3C8C93"/>
              </a:solidFill>
              <a:cs typeface="Avenir Black"/>
            </a:endParaRPr>
          </a:p>
          <a:p>
            <a:pPr lvl="1">
              <a:buFont typeface="Wingdings" charset="2"/>
              <a:buChar char="§"/>
            </a:pPr>
            <a:r>
              <a:rPr lang="de-DE" sz="2000" dirty="0" smtClean="0">
                <a:cs typeface="Avenir Book"/>
              </a:rPr>
              <a:t>Bildung im Lebenslauf, d.h. </a:t>
            </a:r>
            <a:br>
              <a:rPr lang="de-DE" sz="2000" dirty="0" smtClean="0">
                <a:cs typeface="Avenir Book"/>
              </a:rPr>
            </a:br>
            <a:r>
              <a:rPr lang="de-DE" sz="2000" i="1" dirty="0" smtClean="0">
                <a:cs typeface="Avenir Book"/>
              </a:rPr>
              <a:t>Analyse </a:t>
            </a:r>
            <a:r>
              <a:rPr lang="de-DE" sz="2000" i="1" dirty="0" smtClean="0">
                <a:cs typeface="Avenir Book"/>
              </a:rPr>
              <a:t>der Institutionen, die Bürgerinnen und Bürger im Luxemburger Bildungssystem durchlaufen </a:t>
            </a:r>
          </a:p>
          <a:p>
            <a:pPr marL="457200" lvl="1" indent="0">
              <a:buNone/>
            </a:pPr>
            <a:endParaRPr lang="de-DE" sz="2000" i="1" dirty="0" smtClean="0">
              <a:cs typeface="Avenir Book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3C8C93"/>
                </a:solidFill>
                <a:cs typeface="Avenir Black"/>
              </a:rPr>
              <a:t>Auswahl von Schwerpunkten:</a:t>
            </a:r>
          </a:p>
          <a:p>
            <a:pPr lvl="1">
              <a:buFont typeface="Wingdings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cs typeface="Avenir Book"/>
              </a:rPr>
              <a:t>Mehrsprachigkeit </a:t>
            </a:r>
            <a:r>
              <a:rPr lang="de-DE" sz="2000" dirty="0">
                <a:solidFill>
                  <a:srgbClr val="000000"/>
                </a:solidFill>
                <a:cs typeface="Avenir Book"/>
              </a:rPr>
              <a:t>und soziale </a:t>
            </a:r>
            <a:r>
              <a:rPr lang="de-DE" sz="2000" dirty="0" smtClean="0">
                <a:solidFill>
                  <a:srgbClr val="000000"/>
                </a:solidFill>
                <a:cs typeface="Avenir Book"/>
              </a:rPr>
              <a:t>Ungleichheiten </a:t>
            </a:r>
          </a:p>
        </p:txBody>
      </p:sp>
    </p:spTree>
    <p:extLst>
      <p:ext uri="{BB962C8B-B14F-4D97-AF65-F5344CB8AC3E}">
        <p14:creationId xmlns:p14="http://schemas.microsoft.com/office/powerpoint/2010/main" val="398613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653136"/>
            <a:ext cx="3960440" cy="1368152"/>
          </a:xfrm>
        </p:spPr>
        <p:txBody>
          <a:bodyPr lIns="36000" rIns="36000"/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sz="2400" dirty="0" err="1" smtClean="0">
                <a:cs typeface="Avenir Book"/>
              </a:rPr>
              <a:t>Sonderausgabe</a:t>
            </a:r>
            <a:r>
              <a:rPr lang="en-US" sz="2400" dirty="0" smtClean="0">
                <a:cs typeface="Avenir Book"/>
              </a:rPr>
              <a:t> </a:t>
            </a:r>
            <a:r>
              <a:rPr lang="en-US" sz="2400" dirty="0">
                <a:cs typeface="Avenir Book"/>
              </a:rPr>
              <a:t>der </a:t>
            </a:r>
            <a:r>
              <a:rPr lang="en-US" dirty="0" smtClean="0">
                <a:cs typeface="Avenir Book"/>
              </a:rPr>
              <a:t/>
            </a:r>
            <a:br>
              <a:rPr lang="en-US" dirty="0" smtClean="0">
                <a:cs typeface="Avenir Book"/>
              </a:rPr>
            </a:br>
            <a:r>
              <a:rPr lang="en-US" sz="2400" b="1" dirty="0" err="1" smtClean="0">
                <a:solidFill>
                  <a:srgbClr val="3C8C93"/>
                </a:solidFill>
                <a:cs typeface="Avenir Black"/>
              </a:rPr>
              <a:t>Chiffres</a:t>
            </a:r>
            <a:r>
              <a:rPr lang="en-US" sz="2400" b="1" dirty="0" smtClean="0">
                <a:solidFill>
                  <a:srgbClr val="3C8C93"/>
                </a:solidFill>
                <a:cs typeface="Avenir Black"/>
              </a:rPr>
              <a:t> </a:t>
            </a:r>
            <a:r>
              <a:rPr lang="en-US" sz="2400" b="1" dirty="0" err="1">
                <a:solidFill>
                  <a:srgbClr val="3C8C93"/>
                </a:solidFill>
                <a:cs typeface="Avenir Black"/>
              </a:rPr>
              <a:t>clés</a:t>
            </a:r>
            <a:r>
              <a:rPr lang="en-US" sz="2400" b="1" dirty="0">
                <a:solidFill>
                  <a:srgbClr val="3C8C93"/>
                </a:solidFill>
                <a:cs typeface="Avenir Black"/>
              </a:rPr>
              <a:t> </a:t>
            </a:r>
            <a:r>
              <a:rPr lang="en-US" sz="2400" b="1" dirty="0" smtClean="0">
                <a:solidFill>
                  <a:srgbClr val="3C8C93"/>
                </a:solidFill>
                <a:cs typeface="Avenir Black"/>
              </a:rPr>
              <a:t>de</a:t>
            </a:r>
            <a:br>
              <a:rPr lang="en-US" sz="2400" b="1" dirty="0" smtClean="0">
                <a:solidFill>
                  <a:srgbClr val="3C8C93"/>
                </a:solidFill>
                <a:cs typeface="Avenir Black"/>
              </a:rPr>
            </a:br>
            <a:r>
              <a:rPr lang="en-US" sz="2400" b="1" dirty="0" smtClean="0">
                <a:solidFill>
                  <a:srgbClr val="3C8C93"/>
                </a:solidFill>
                <a:cs typeface="Avenir Black"/>
              </a:rPr>
              <a:t> </a:t>
            </a:r>
            <a:r>
              <a:rPr lang="en-US" sz="2400" b="1" dirty="0" err="1" smtClean="0">
                <a:solidFill>
                  <a:srgbClr val="3C8C93"/>
                </a:solidFill>
                <a:cs typeface="Avenir Black"/>
              </a:rPr>
              <a:t>l’Éducation</a:t>
            </a:r>
            <a:r>
              <a:rPr lang="en-US" sz="2400" b="1" dirty="0" smtClean="0">
                <a:solidFill>
                  <a:srgbClr val="3C8C93"/>
                </a:solidFill>
                <a:cs typeface="Avenir Black"/>
              </a:rPr>
              <a:t> </a:t>
            </a:r>
            <a:r>
              <a:rPr lang="en-US" sz="2400" b="1" dirty="0" err="1" smtClean="0">
                <a:solidFill>
                  <a:srgbClr val="3C8C93"/>
                </a:solidFill>
                <a:cs typeface="Avenir Black"/>
              </a:rPr>
              <a:t>nationale</a:t>
            </a:r>
            <a:endParaRPr lang="en-US" sz="3200" b="1" dirty="0">
              <a:solidFill>
                <a:srgbClr val="3C8C93"/>
              </a:solidFill>
              <a:cs typeface="Avenir Black"/>
            </a:endParaRPr>
          </a:p>
        </p:txBody>
      </p:sp>
      <p:pic>
        <p:nvPicPr>
          <p:cNvPr id="4" name="Picture 3" descr="Bildschirmfoto 2015-03-19 um 10.0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957248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en-US" sz="3200" u="none" dirty="0" smtClean="0">
                <a:solidFill>
                  <a:srgbClr val="3C8C93"/>
                </a:solidFill>
                <a:latin typeface="+mn-lt"/>
                <a:cs typeface="Avenir Black"/>
              </a:rPr>
              <a:t>BAND 1: </a:t>
            </a:r>
            <a:r>
              <a:rPr lang="en-US" sz="3200" u="none" dirty="0" err="1" smtClean="0">
                <a:solidFill>
                  <a:srgbClr val="3C8C93"/>
                </a:solidFill>
                <a:latin typeface="+mn-lt"/>
                <a:cs typeface="Avenir Black"/>
              </a:rPr>
              <a:t>Zahlenmaterial</a:t>
            </a:r>
            <a:endParaRPr lang="en-US" sz="3200" u="none" dirty="0">
              <a:solidFill>
                <a:srgbClr val="3C8C93"/>
              </a:solidFill>
              <a:latin typeface="+mn-lt"/>
              <a:cs typeface="Avenir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6" y="1340768"/>
            <a:ext cx="4968552" cy="4938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charset="2"/>
              <a:buChar char="§"/>
            </a:pPr>
            <a:r>
              <a:rPr lang="en-US" b="1" dirty="0" err="1" smtClean="0">
                <a:solidFill>
                  <a:srgbClr val="3C8C93"/>
                </a:solidFill>
                <a:latin typeface="+mn-lt"/>
                <a:cs typeface="Avenir Black"/>
              </a:rPr>
              <a:t>Bildungssystem</a:t>
            </a:r>
            <a:r>
              <a:rPr lang="en-US" b="1" dirty="0" smtClean="0">
                <a:solidFill>
                  <a:srgbClr val="3C8C93"/>
                </a:solidFill>
                <a:latin typeface="+mn-lt"/>
                <a:cs typeface="Avenir Black"/>
              </a:rPr>
              <a:t> in </a:t>
            </a:r>
            <a:r>
              <a:rPr lang="en-US" b="1" dirty="0" err="1" smtClean="0">
                <a:solidFill>
                  <a:srgbClr val="3C8C93"/>
                </a:solidFill>
                <a:latin typeface="+mn-lt"/>
                <a:cs typeface="Avenir Black"/>
              </a:rPr>
              <a:t>Zahlen</a:t>
            </a:r>
            <a:r>
              <a:rPr lang="en-US" b="1" dirty="0" smtClean="0">
                <a:solidFill>
                  <a:srgbClr val="3C8C93"/>
                </a:solidFill>
                <a:latin typeface="+mn-lt"/>
                <a:cs typeface="Avenir Black"/>
              </a:rPr>
              <a:t>:</a:t>
            </a: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Kennzahlen</a:t>
            </a:r>
            <a:r>
              <a:rPr lang="en-US" sz="1800" dirty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Querschnitts</a:t>
            </a:r>
            <a:r>
              <a:rPr lang="en-US" sz="1800" dirty="0">
                <a:latin typeface="+mn-lt"/>
                <a:cs typeface="Avenir Book"/>
              </a:rPr>
              <a:t>- und </a:t>
            </a:r>
            <a:endParaRPr lang="en-US" sz="1800" dirty="0" smtClean="0">
              <a:latin typeface="+mn-lt"/>
              <a:cs typeface="Avenir Book"/>
            </a:endParaRP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Längsschnittdaten</a:t>
            </a:r>
            <a:r>
              <a:rPr lang="en-US" sz="1800" dirty="0" smtClean="0">
                <a:latin typeface="+mn-lt"/>
                <a:cs typeface="Avenir Book"/>
              </a:rPr>
              <a:t>,</a:t>
            </a: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thematische</a:t>
            </a:r>
            <a:r>
              <a:rPr lang="en-US" sz="1800" dirty="0" smtClean="0">
                <a:latin typeface="+mn-lt"/>
                <a:cs typeface="Avenir Book"/>
              </a:rPr>
              <a:t> </a:t>
            </a:r>
            <a:r>
              <a:rPr lang="en-US" sz="1800" dirty="0" err="1" smtClean="0">
                <a:latin typeface="+mn-lt"/>
                <a:cs typeface="Avenir Book"/>
              </a:rPr>
              <a:t>Karten</a:t>
            </a:r>
            <a:endParaRPr lang="en-US" sz="1800" dirty="0">
              <a:latin typeface="+mn-lt"/>
              <a:cs typeface="Avenir Book"/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b="1" dirty="0" err="1" smtClean="0">
                <a:solidFill>
                  <a:srgbClr val="3C8C93"/>
                </a:solidFill>
                <a:latin typeface="+mn-lt"/>
                <a:cs typeface="Avenir Black"/>
              </a:rPr>
              <a:t>Themen</a:t>
            </a:r>
            <a:r>
              <a:rPr lang="en-US" b="1" dirty="0" smtClean="0">
                <a:solidFill>
                  <a:srgbClr val="3C8C93"/>
                </a:solidFill>
                <a:latin typeface="+mn-lt"/>
                <a:cs typeface="Avenir Black"/>
              </a:rPr>
              <a:t>: </a:t>
            </a: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Schülerinnen</a:t>
            </a:r>
            <a:r>
              <a:rPr lang="en-US" sz="1800" dirty="0" smtClean="0">
                <a:latin typeface="+mn-lt"/>
                <a:cs typeface="Avenir Book"/>
              </a:rPr>
              <a:t> </a:t>
            </a:r>
            <a:r>
              <a:rPr lang="en-US" sz="1800" dirty="0">
                <a:latin typeface="+mn-lt"/>
                <a:cs typeface="Avenir Book"/>
              </a:rPr>
              <a:t>und </a:t>
            </a:r>
            <a:r>
              <a:rPr lang="en-US" sz="1800" dirty="0" err="1">
                <a:latin typeface="+mn-lt"/>
                <a:cs typeface="Avenir Book"/>
              </a:rPr>
              <a:t>Schüler</a:t>
            </a:r>
            <a:r>
              <a:rPr lang="en-US" sz="1800" dirty="0">
                <a:latin typeface="+mn-lt"/>
                <a:cs typeface="Avenir Book"/>
              </a:rPr>
              <a:t> </a:t>
            </a:r>
            <a:r>
              <a:rPr lang="en-US" sz="1800" dirty="0" err="1" smtClean="0">
                <a:latin typeface="+mn-lt"/>
                <a:cs typeface="Avenir Book"/>
              </a:rPr>
              <a:t>nach</a:t>
            </a:r>
            <a:r>
              <a:rPr lang="en-US" sz="1800" dirty="0" smtClean="0">
                <a:latin typeface="+mn-lt"/>
                <a:cs typeface="Avenir Book"/>
              </a:rPr>
              <a:t> </a:t>
            </a:r>
          </a:p>
          <a:p>
            <a:pPr marL="1257300" lvl="3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Schulformen</a:t>
            </a:r>
            <a:r>
              <a:rPr lang="en-US" sz="1800" dirty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1257300" lvl="3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Nationalitäten</a:t>
            </a:r>
            <a:r>
              <a:rPr lang="en-US" sz="1800" dirty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1257300" lvl="3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Sprachen</a:t>
            </a:r>
            <a:r>
              <a:rPr lang="en-US" sz="1800" dirty="0" smtClean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>
                <a:latin typeface="+mn-lt"/>
                <a:cs typeface="Avenir Book"/>
              </a:rPr>
              <a:t>S</a:t>
            </a:r>
            <a:r>
              <a:rPr lang="en-US" sz="1800" dirty="0" err="1" smtClean="0">
                <a:latin typeface="+mn-lt"/>
                <a:cs typeface="Avenir Book"/>
              </a:rPr>
              <a:t>oziale</a:t>
            </a:r>
            <a:r>
              <a:rPr lang="en-US" sz="1800" dirty="0" smtClean="0">
                <a:latin typeface="+mn-lt"/>
                <a:cs typeface="Avenir Book"/>
              </a:rPr>
              <a:t> </a:t>
            </a:r>
            <a:r>
              <a:rPr lang="en-US" sz="1800" dirty="0" err="1">
                <a:latin typeface="+mn-lt"/>
                <a:cs typeface="Avenir Book"/>
              </a:rPr>
              <a:t>Ungleichheiten</a:t>
            </a:r>
            <a:r>
              <a:rPr lang="en-US" sz="1800" dirty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err="1" smtClean="0">
                <a:latin typeface="+mn-lt"/>
                <a:cs typeface="Avenir Book"/>
              </a:rPr>
              <a:t>Abschlüsse</a:t>
            </a:r>
            <a:r>
              <a:rPr lang="en-US" sz="1800" dirty="0">
                <a:latin typeface="+mn-lt"/>
                <a:cs typeface="Avenir Book"/>
              </a:rPr>
              <a:t>, </a:t>
            </a:r>
            <a:endParaRPr lang="en-US" sz="1800" dirty="0" smtClean="0">
              <a:latin typeface="+mn-lt"/>
              <a:cs typeface="Avenir Book"/>
            </a:endParaRPr>
          </a:p>
          <a:p>
            <a:pPr marL="800100" lvl="2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+mn-lt"/>
                <a:cs typeface="Avenir Book"/>
              </a:rPr>
              <a:t>Budget</a:t>
            </a:r>
            <a:endParaRPr lang="en-US" sz="1800" dirty="0">
              <a:latin typeface="+mn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3297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ldschirmfoto 2015-03-19 um 10.0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024336" cy="4276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BAND 2: </a:t>
            </a:r>
            <a:r>
              <a:rPr lang="en-US" sz="3200" u="none" dirty="0" err="1" smtClean="0">
                <a:solidFill>
                  <a:srgbClr val="3C8C93"/>
                </a:solidFill>
                <a:latin typeface="Arial"/>
                <a:cs typeface="Arial"/>
              </a:rPr>
              <a:t>Analysen</a:t>
            </a:r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 und </a:t>
            </a:r>
            <a:r>
              <a:rPr lang="en-US" sz="3200" u="none" dirty="0" err="1" smtClean="0">
                <a:solidFill>
                  <a:srgbClr val="3C8C93"/>
                </a:solidFill>
                <a:latin typeface="Arial"/>
                <a:cs typeface="Arial"/>
              </a:rPr>
              <a:t>Befunde</a:t>
            </a:r>
            <a:r>
              <a:rPr lang="en-US" sz="3200" u="none" dirty="0" smtClean="0">
                <a:solidFill>
                  <a:srgbClr val="3C8C93"/>
                </a:solidFill>
                <a:latin typeface="Arial"/>
                <a:cs typeface="Arial"/>
              </a:rPr>
              <a:t> </a:t>
            </a:r>
            <a:endParaRPr lang="en-US" sz="3200" u="none" dirty="0">
              <a:solidFill>
                <a:srgbClr val="3C8C9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844824"/>
            <a:ext cx="4648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b="1" dirty="0" err="1" smtClean="0">
                <a:solidFill>
                  <a:srgbClr val="3C8C93"/>
                </a:solidFill>
                <a:latin typeface="Arial"/>
                <a:cs typeface="Arial"/>
              </a:rPr>
              <a:t>Wissenschaftliche</a:t>
            </a:r>
            <a:r>
              <a:rPr lang="en-US" b="1" dirty="0" smtClean="0">
                <a:solidFill>
                  <a:srgbClr val="3C8C93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3C8C93"/>
                </a:solidFill>
                <a:latin typeface="Arial"/>
                <a:cs typeface="Arial"/>
              </a:rPr>
              <a:t>Analysen</a:t>
            </a:r>
            <a:r>
              <a:rPr lang="en-US" b="1" dirty="0" smtClean="0">
                <a:solidFill>
                  <a:srgbClr val="3C8C93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zum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Bildungssystem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b="1" dirty="0" err="1" smtClean="0">
                <a:solidFill>
                  <a:srgbClr val="3C8C93"/>
                </a:solidFill>
                <a:latin typeface="Arial"/>
                <a:cs typeface="Arial"/>
              </a:rPr>
              <a:t>Perspektiven</a:t>
            </a:r>
            <a:r>
              <a:rPr lang="en-US" b="1" dirty="0" smtClean="0">
                <a:solidFill>
                  <a:srgbClr val="3C8C93"/>
                </a:solidFill>
                <a:latin typeface="Arial"/>
                <a:cs typeface="Arial"/>
              </a:rPr>
              <a:t>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 smtClean="0">
                <a:latin typeface="Arial"/>
                <a:cs typeface="Arial"/>
              </a:rPr>
              <a:t>pädagogisch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 smtClean="0">
                <a:latin typeface="Arial"/>
                <a:cs typeface="Arial"/>
              </a:rPr>
              <a:t>soziologisch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 smtClean="0">
                <a:latin typeface="Arial"/>
                <a:cs typeface="Arial"/>
              </a:rPr>
              <a:t>historisch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 smtClean="0">
                <a:latin typeface="Arial"/>
                <a:cs typeface="Arial"/>
              </a:rPr>
              <a:t>linguistisch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und </a:t>
            </a:r>
            <a:endParaRPr lang="en-US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dirty="0" err="1" smtClean="0">
                <a:latin typeface="Arial"/>
                <a:cs typeface="Arial"/>
              </a:rPr>
              <a:t>kognitionspsychologisch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48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u="none" dirty="0">
                <a:solidFill>
                  <a:srgbClr val="3C8C93"/>
                </a:solidFill>
                <a:latin typeface="+mn-lt"/>
                <a:cs typeface="Avenir Black"/>
              </a:rPr>
              <a:t>Bildung im Lebenslauf</a:t>
            </a:r>
            <a:endParaRPr lang="en-US" sz="3200" u="none" dirty="0">
              <a:solidFill>
                <a:srgbClr val="3C8C93"/>
              </a:solidFill>
              <a:latin typeface="+mn-lt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3C8C93"/>
                </a:solidFill>
                <a:cs typeface="Avenir Black"/>
              </a:rPr>
              <a:t>Fokus </a:t>
            </a:r>
            <a:r>
              <a:rPr lang="de-DE" sz="2400" dirty="0" smtClean="0">
                <a:cs typeface="Avenir Black"/>
              </a:rPr>
              <a:t>auf die </a:t>
            </a:r>
            <a:r>
              <a:rPr lang="de-DE" sz="2400" b="1" dirty="0" smtClean="0">
                <a:solidFill>
                  <a:srgbClr val="3C8C93"/>
                </a:solidFill>
                <a:cs typeface="Avenir Black"/>
              </a:rPr>
              <a:t>Institutionen</a:t>
            </a:r>
            <a:r>
              <a:rPr lang="de-DE" sz="2400" b="1" dirty="0">
                <a:cs typeface="Avenir Book"/>
              </a:rPr>
              <a:t>,</a:t>
            </a:r>
            <a:r>
              <a:rPr lang="de-DE" sz="2400" b="1" dirty="0">
                <a:solidFill>
                  <a:srgbClr val="3C8C93"/>
                </a:solidFill>
                <a:cs typeface="Avenir Book"/>
              </a:rPr>
              <a:t> </a:t>
            </a:r>
            <a:r>
              <a:rPr lang="de-DE" sz="2400" dirty="0">
                <a:cs typeface="Avenir Book"/>
              </a:rPr>
              <a:t>die in Luxemburg typischerweise </a:t>
            </a:r>
            <a:r>
              <a:rPr lang="de-DE" sz="2400" dirty="0" smtClean="0">
                <a:cs typeface="Avenir Book"/>
              </a:rPr>
              <a:t>durchlaufen werden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85713"/>
              </p:ext>
            </p:extLst>
          </p:nvPr>
        </p:nvGraphicFramePr>
        <p:xfrm>
          <a:off x="539552" y="2132856"/>
          <a:ext cx="7632848" cy="3601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1760"/>
                <a:gridCol w="61910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n-lt"/>
                          <a:cs typeface="Avenir Black"/>
                        </a:rPr>
                        <a:t>Kapitel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venir Black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Avenir Black"/>
                        </a:rPr>
                        <a:t>Institution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cs typeface="Avenir Black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1,</a:t>
                      </a:r>
                      <a:r>
                        <a:rPr lang="en-US" sz="2000" baseline="0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err="1" smtClean="0">
                          <a:latin typeface="+mn-lt"/>
                          <a:cs typeface="Avenir Book"/>
                        </a:rPr>
                        <a:t>frühkindliche</a:t>
                      </a:r>
                      <a:r>
                        <a:rPr lang="en-US" sz="2000" u="none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u="none" dirty="0" err="1" smtClean="0">
                          <a:latin typeface="+mn-lt"/>
                          <a:cs typeface="Avenir Book"/>
                        </a:rPr>
                        <a:t>Bildung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3,</a:t>
                      </a:r>
                      <a:r>
                        <a:rPr lang="en-US" sz="2000" baseline="0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4,</a:t>
                      </a:r>
                      <a:r>
                        <a:rPr lang="en-US" sz="2000" baseline="0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err="1" smtClean="0">
                          <a:latin typeface="+mn-lt"/>
                          <a:cs typeface="Avenir Book"/>
                        </a:rPr>
                        <a:t>Grundschule</a:t>
                      </a:r>
                      <a:r>
                        <a:rPr lang="en-US" sz="2000" u="none" dirty="0" smtClean="0">
                          <a:latin typeface="+mn-lt"/>
                          <a:cs typeface="Avenir Book"/>
                        </a:rPr>
                        <a:t> 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6</a:t>
                      </a:r>
                      <a:r>
                        <a:rPr lang="en-US" sz="2000" baseline="0" dirty="0" smtClean="0">
                          <a:latin typeface="+mn-lt"/>
                          <a:cs typeface="Avenir Book"/>
                        </a:rPr>
                        <a:t>, 7, 8, 9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err="1" smtClean="0">
                          <a:latin typeface="+mn-lt"/>
                          <a:cs typeface="Avenir Book"/>
                        </a:rPr>
                        <a:t>Sekundarschule</a:t>
                      </a:r>
                      <a:r>
                        <a:rPr lang="en-US" sz="2000" u="none" dirty="0" smtClean="0">
                          <a:latin typeface="+mn-lt"/>
                          <a:cs typeface="Avenir Book"/>
                        </a:rPr>
                        <a:t> </a:t>
                      </a:r>
                      <a:endParaRPr lang="en-US" sz="2000" b="1" u="none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Schülerinnen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 und </a:t>
                      </a: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Schüler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mit</a:t>
                      </a:r>
                      <a:r>
                        <a:rPr lang="en-US" sz="2000" baseline="0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Förderbedarf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Weiterbildung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Berufsbildung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13, 14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Forschungsinstitute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 und </a:t>
                      </a:r>
                      <a:r>
                        <a:rPr lang="en-US" sz="2000" dirty="0" err="1" smtClean="0">
                          <a:latin typeface="+mn-lt"/>
                          <a:cs typeface="Avenir Book"/>
                        </a:rPr>
                        <a:t>Hochschulen</a:t>
                      </a:r>
                      <a:r>
                        <a:rPr lang="en-US" sz="2000" dirty="0" smtClean="0">
                          <a:latin typeface="+mn-lt"/>
                          <a:cs typeface="Avenir Book"/>
                        </a:rPr>
                        <a:t>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Zusammenfassung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aller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Artikel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 in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deutscher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,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französischer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 und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englischer</a:t>
                      </a:r>
                      <a:r>
                        <a:rPr lang="en-US" sz="1400" b="1" dirty="0" smtClean="0">
                          <a:latin typeface="+mn-lt"/>
                          <a:cs typeface="Avenir Book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cs typeface="Avenir Book"/>
                        </a:rPr>
                        <a:t>Sprache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venir Boo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840</Words>
  <Application>Microsoft Macintosh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Custom Design</vt:lpstr>
      <vt:lpstr>1_Custom Design</vt:lpstr>
      <vt:lpstr>Bildungsbericht  Luxemburg  2015 </vt:lpstr>
      <vt:lpstr>Bildungsbericht Luxemburg</vt:lpstr>
      <vt:lpstr>Ziele des Bildungsberichtes</vt:lpstr>
      <vt:lpstr>Konzept, Redaktion, Beratung</vt:lpstr>
      <vt:lpstr>35 Autorinnen und Autoren </vt:lpstr>
      <vt:lpstr>Konzept des Bildungsberichts</vt:lpstr>
      <vt:lpstr>BAND 1: Zahlenmaterial</vt:lpstr>
      <vt:lpstr>BAND 2: Analysen und Befunde </vt:lpstr>
      <vt:lpstr>Bildung im Lebenslauf</vt:lpstr>
      <vt:lpstr>Ausgewählte Befunde</vt:lpstr>
      <vt:lpstr>PowerPoint Presentation</vt:lpstr>
      <vt:lpstr>PowerPoint Presentation</vt:lpstr>
      <vt:lpstr>Fallbeispiel:  Übergangsentscheidungen                  am Ende der Grundschule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Einflussfaktoren bei Übergangs-entscheidungen</vt:lpstr>
      <vt:lpstr>Wie können Übergangsentscheidungen verbessert werden?</vt:lpstr>
      <vt:lpstr>Fallbeispiel: Klassenwiederholungen</vt:lpstr>
      <vt:lpstr>Einflussfaktoren auf Klassenwieder-holung</vt:lpstr>
      <vt:lpstr>Effekte von Klassenwiederholungen</vt:lpstr>
      <vt:lpstr>Wie können Bildungsungleichheiten vermieden werden?</vt:lpstr>
      <vt:lpstr>Impakt und Nachhaltigkeitsstrategie</vt:lpstr>
    </vt:vector>
  </TitlesOfParts>
  <Company>SCRIPT / Uni.lu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Bildungsbericht</dc:title>
  <dc:creator>Jos Bertemes / Thomas Lenz</dc:creator>
  <cp:lastModifiedBy>Thomas Lenz</cp:lastModifiedBy>
  <cp:revision>186</cp:revision>
  <dcterms:created xsi:type="dcterms:W3CDTF">2010-08-27T13:01:37Z</dcterms:created>
  <dcterms:modified xsi:type="dcterms:W3CDTF">2015-04-20T06:28:18Z</dcterms:modified>
</cp:coreProperties>
</file>