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95" r:id="rId3"/>
    <p:sldId id="259" r:id="rId4"/>
    <p:sldId id="299" r:id="rId5"/>
    <p:sldId id="262" r:id="rId6"/>
    <p:sldId id="315" r:id="rId7"/>
    <p:sldId id="300" r:id="rId8"/>
    <p:sldId id="263" r:id="rId9"/>
    <p:sldId id="275" r:id="rId10"/>
    <p:sldId id="276" r:id="rId11"/>
    <p:sldId id="301" r:id="rId12"/>
    <p:sldId id="309" r:id="rId13"/>
    <p:sldId id="310" r:id="rId14"/>
    <p:sldId id="311" r:id="rId15"/>
    <p:sldId id="312" r:id="rId16"/>
    <p:sldId id="314" r:id="rId17"/>
    <p:sldId id="286" r:id="rId18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B4D4"/>
    <a:srgbClr val="A40000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04" d="100"/>
          <a:sy n="104" d="100"/>
        </p:scale>
        <p:origin x="-1498" y="-77"/>
      </p:cViewPr>
      <p:guideLst>
        <p:guide orient="horz" pos="21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76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L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E69DB-D927-441F-86D8-2C73E1A8C295}" type="datetimeFigureOut">
              <a:rPr lang="fr-LU" smtClean="0"/>
              <a:t>12/11/2015</a:t>
            </a:fld>
            <a:endParaRPr lang="fr-L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L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316C3-2261-4064-B71B-DA936035B4AB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274090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L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50B66-F94A-400D-85C3-FED40E98A846}" type="datetimeFigureOut">
              <a:rPr lang="fr-LU" smtClean="0"/>
              <a:t>12/11/2015</a:t>
            </a:fld>
            <a:endParaRPr lang="fr-L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L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859F9-71C9-420F-89E5-C8A04B98E0A1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74116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b-LU" dirty="0" smtClean="0"/>
              <a:t>Analyse </a:t>
            </a:r>
            <a:r>
              <a:rPr lang="lb-LU" dirty="0" err="1" smtClean="0"/>
              <a:t>exploratoire</a:t>
            </a:r>
            <a:r>
              <a:rPr lang="lb-LU" baseline="0" dirty="0" smtClean="0"/>
              <a:t> </a:t>
            </a:r>
            <a:r>
              <a:rPr lang="lb-LU" strike="sngStrike" baseline="0" dirty="0" smtClean="0"/>
              <a:t>en </a:t>
            </a:r>
            <a:r>
              <a:rPr lang="lb-LU" strike="sngStrike" baseline="0" dirty="0" err="1" smtClean="0"/>
              <a:t>ligne</a:t>
            </a:r>
            <a:r>
              <a:rPr lang="lb-LU" strike="noStrike" baseline="0" dirty="0" smtClean="0"/>
              <a:t> – die </a:t>
            </a:r>
            <a:r>
              <a:rPr lang="lb-LU" strike="noStrike" baseline="0" dirty="0" err="1" smtClean="0"/>
              <a:t>Fragebögen</a:t>
            </a:r>
            <a:r>
              <a:rPr lang="lb-LU" strike="noStrike" baseline="0" dirty="0" smtClean="0"/>
              <a:t> an die </a:t>
            </a:r>
            <a:r>
              <a:rPr lang="lb-LU" strike="noStrike" baseline="0" dirty="0" err="1" smtClean="0"/>
              <a:t>Gemeindevertreter</a:t>
            </a:r>
            <a:r>
              <a:rPr lang="lb-LU" strike="noStrike" baseline="0" dirty="0" smtClean="0"/>
              <a:t> </a:t>
            </a:r>
            <a:r>
              <a:rPr lang="lb-LU" strike="noStrike" baseline="0" dirty="0" err="1" smtClean="0"/>
              <a:t>wurden</a:t>
            </a:r>
            <a:r>
              <a:rPr lang="lb-LU" strike="noStrike" baseline="0" dirty="0" smtClean="0"/>
              <a:t> in der </a:t>
            </a:r>
            <a:r>
              <a:rPr lang="lb-LU" strike="noStrike" baseline="0" dirty="0" err="1" smtClean="0"/>
              <a:t>Papierversion</a:t>
            </a:r>
            <a:r>
              <a:rPr lang="lb-LU" strike="noStrike" baseline="0" dirty="0" smtClean="0"/>
              <a:t> </a:t>
            </a:r>
            <a:r>
              <a:rPr lang="lb-LU" strike="noStrike" baseline="0" dirty="0" err="1" smtClean="0"/>
              <a:t>zugestellt</a:t>
            </a:r>
            <a:endParaRPr lang="fr-LU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859F9-71C9-420F-89E5-C8A04B98E0A1}" type="slidenum">
              <a:rPr lang="fr-LU" smtClean="0"/>
              <a:t>3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199999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859F9-71C9-420F-89E5-C8A04B98E0A1}" type="slidenum">
              <a:rPr lang="fr-LU" smtClean="0"/>
              <a:t>5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421790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entsprechen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nicht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jenen</a:t>
            </a:r>
            <a:r>
              <a:rPr lang="en-US" baseline="0" dirty="0" smtClean="0"/>
              <a:t> des </a:t>
            </a:r>
            <a:r>
              <a:rPr lang="fr-CH" baseline="0" dirty="0" err="1" smtClean="0"/>
              <a:t>öffentlcihen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Berichtes</a:t>
            </a:r>
            <a:r>
              <a:rPr lang="fr-CH" baseline="0" dirty="0" smtClean="0"/>
              <a:t> </a:t>
            </a:r>
            <a:r>
              <a:rPr lang="fr-CH" baseline="0" dirty="0" smtClean="0">
                <a:sym typeface="Wingdings"/>
              </a:rPr>
              <a:t> Bitte </a:t>
            </a:r>
            <a:r>
              <a:rPr lang="fr-CH" baseline="0" dirty="0" err="1" smtClean="0">
                <a:sym typeface="Wingdings"/>
              </a:rPr>
              <a:t>ganz</a:t>
            </a:r>
            <a:r>
              <a:rPr lang="fr-CH" baseline="0" dirty="0" smtClean="0">
                <a:sym typeface="Wingdings"/>
              </a:rPr>
              <a:t> </a:t>
            </a:r>
            <a:r>
              <a:rPr lang="fr-CH" baseline="0" dirty="0" err="1" smtClean="0">
                <a:sym typeface="Wingdings"/>
              </a:rPr>
              <a:t>schnell</a:t>
            </a:r>
            <a:r>
              <a:rPr lang="fr-CH" baseline="0" dirty="0" smtClean="0">
                <a:sym typeface="Wingdings"/>
              </a:rPr>
              <a:t> </a:t>
            </a:r>
            <a:r>
              <a:rPr lang="fr-CH" baseline="0" dirty="0" err="1" smtClean="0">
                <a:sym typeface="Wingdings"/>
              </a:rPr>
              <a:t>harmonisieren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859F9-71C9-420F-89E5-C8A04B98E0A1}" type="slidenum">
              <a:rPr lang="fr-LU" smtClean="0"/>
              <a:t>8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747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11" Type="http://schemas.openxmlformats.org/officeDocument/2006/relationships/image" Target="../media/image3.png"/><Relationship Id="rId5" Type="http://schemas.openxmlformats.org/officeDocument/2006/relationships/image" Target="../media/image7.jpeg"/><Relationship Id="rId10" Type="http://schemas.openxmlformats.org/officeDocument/2006/relationships/image" Target="../media/image2.jpeg"/><Relationship Id="rId4" Type="http://schemas.openxmlformats.org/officeDocument/2006/relationships/image" Target="../media/image6.jpeg"/><Relationship Id="rId9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11" Type="http://schemas.openxmlformats.org/officeDocument/2006/relationships/image" Target="../media/image3.png"/><Relationship Id="rId5" Type="http://schemas.openxmlformats.org/officeDocument/2006/relationships/image" Target="../media/image7.jpeg"/><Relationship Id="rId10" Type="http://schemas.openxmlformats.org/officeDocument/2006/relationships/image" Target="../media/image2.jpeg"/><Relationship Id="rId4" Type="http://schemas.openxmlformats.org/officeDocument/2006/relationships/image" Target="../media/image6.jpeg"/><Relationship Id="rId9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11" Type="http://schemas.openxmlformats.org/officeDocument/2006/relationships/image" Target="../media/image3.png"/><Relationship Id="rId5" Type="http://schemas.openxmlformats.org/officeDocument/2006/relationships/image" Target="../media/image7.jpeg"/><Relationship Id="rId10" Type="http://schemas.openxmlformats.org/officeDocument/2006/relationships/image" Target="../media/image2.jpeg"/><Relationship Id="rId4" Type="http://schemas.openxmlformats.org/officeDocument/2006/relationships/image" Target="../media/image6.jpeg"/><Relationship Id="rId9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949280"/>
            <a:ext cx="9164386" cy="908720"/>
          </a:xfrm>
          <a:prstGeom prst="rect">
            <a:avLst/>
          </a:prstGeom>
          <a:gradFill flip="none" rotWithShape="1">
            <a:gsLst>
              <a:gs pos="3350">
                <a:schemeClr val="bg1">
                  <a:lumMod val="6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LU"/>
          </a:p>
        </p:txBody>
      </p:sp>
      <p:pic>
        <p:nvPicPr>
          <p:cNvPr id="2051" name="Picture 3" descr="C:\Users\SchFl160\Dropbox\Éducation précoce\Bilan_Précoce_2014\Rapport_phase1\Rapport public\Rapport_Shared\Logos\GOUV_MENJ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44594"/>
            <a:ext cx="2062514" cy="51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chFl160\Dropbox\Éducation précoce\Bilan_Précoce_2014\Rapport_phase1\Rapport public\Rapport_Shared\Logos\INSIDE_uni_extern_bat(1)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606" y="6434272"/>
            <a:ext cx="2036832" cy="3231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3" t="33568" r="35619" b="50192"/>
          <a:stretch/>
        </p:blipFill>
        <p:spPr bwMode="auto">
          <a:xfrm>
            <a:off x="2362775" y="6362684"/>
            <a:ext cx="1007062" cy="4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249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8375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000328"/>
            <a:ext cx="9164386" cy="908720"/>
            <a:chOff x="0" y="5949280"/>
            <a:chExt cx="9164386" cy="908720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0" y="5949280"/>
              <a:ext cx="9164386" cy="908720"/>
              <a:chOff x="0" y="5949280"/>
              <a:chExt cx="9164386" cy="908720"/>
            </a:xfrm>
          </p:grpSpPr>
          <p:sp>
            <p:nvSpPr>
              <p:cNvPr id="11" name="Rectangle 10"/>
              <p:cNvSpPr/>
              <p:nvPr userDrawn="1"/>
            </p:nvSpPr>
            <p:spPr>
              <a:xfrm>
                <a:off x="0" y="5949280"/>
                <a:ext cx="9164386" cy="908720"/>
              </a:xfrm>
              <a:prstGeom prst="rect">
                <a:avLst/>
              </a:prstGeom>
              <a:gradFill flip="none" rotWithShape="1">
                <a:gsLst>
                  <a:gs pos="3350">
                    <a:schemeClr val="bg1">
                      <a:lumMod val="65000"/>
                    </a:schemeClr>
                  </a:gs>
                  <a:gs pos="50000">
                    <a:schemeClr val="bg1"/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  <p:pic>
            <p:nvPicPr>
              <p:cNvPr id="12" name="Picture 4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5862" y="6029766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5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6197" y="6029766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6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41751" y="6029766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7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744" y="6029766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8"/>
              <p:cNvPicPr>
                <a:picLocks noChangeAspect="1" noChangeArrowheads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1525" y="6029766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9"/>
              <p:cNvPicPr>
                <a:picLocks noChangeAspect="1" noChangeArrowheads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22319" y="6029172"/>
                <a:ext cx="1122914" cy="748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10"/>
              <p:cNvPicPr>
                <a:picLocks noChangeAspect="1" noChangeArrowheads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9271" y="6029172"/>
                <a:ext cx="1122228" cy="748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0" name="Rectangle 9"/>
            <p:cNvSpPr/>
            <p:nvPr userDrawn="1"/>
          </p:nvSpPr>
          <p:spPr>
            <a:xfrm>
              <a:off x="15535" y="5949280"/>
              <a:ext cx="9144000" cy="908720"/>
            </a:xfrm>
            <a:prstGeom prst="rect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LU"/>
            </a:p>
          </p:txBody>
        </p:sp>
      </p:grpSp>
    </p:spTree>
    <p:extLst>
      <p:ext uri="{BB962C8B-B14F-4D97-AF65-F5344CB8AC3E}">
        <p14:creationId xmlns:p14="http://schemas.microsoft.com/office/powerpoint/2010/main" val="505157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an préco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404665"/>
            <a:ext cx="4041775" cy="936104"/>
          </a:xfrm>
        </p:spPr>
        <p:txBody>
          <a:bodyPr anchor="b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0" indent="0">
              <a:buNone/>
              <a:defRPr sz="2400" b="1" cap="none" spc="0">
                <a:ln w="50800"/>
                <a:solidFill>
                  <a:schemeClr val="accent5">
                    <a:lumMod val="50000"/>
                  </a:schemeClr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40768"/>
            <a:ext cx="4041775" cy="4785395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fr-LU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644008" y="1340768"/>
            <a:ext cx="4032448" cy="4783806"/>
          </a:xfrm>
          <a:prstGeom prst="rect">
            <a:avLst/>
          </a:prstGeom>
          <a:gradFill flip="none" rotWithShape="1">
            <a:gsLst>
              <a:gs pos="3350">
                <a:schemeClr val="bg1">
                  <a:lumMod val="6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326" y="5272051"/>
            <a:ext cx="1121337" cy="74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499" y="5262526"/>
            <a:ext cx="1121337" cy="74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742" y="5272051"/>
            <a:ext cx="1121337" cy="74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4644009" y="1340768"/>
            <a:ext cx="4032448" cy="4783806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464011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LU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6000328"/>
            <a:ext cx="9164386" cy="908720"/>
            <a:chOff x="0" y="5949280"/>
            <a:chExt cx="9164386" cy="908720"/>
          </a:xfrm>
        </p:grpSpPr>
        <p:grpSp>
          <p:nvGrpSpPr>
            <p:cNvPr id="7" name="Group 6"/>
            <p:cNvGrpSpPr/>
            <p:nvPr userDrawn="1"/>
          </p:nvGrpSpPr>
          <p:grpSpPr>
            <a:xfrm>
              <a:off x="0" y="5949280"/>
              <a:ext cx="9164386" cy="908720"/>
              <a:chOff x="0" y="5949280"/>
              <a:chExt cx="9164386" cy="908720"/>
            </a:xfrm>
          </p:grpSpPr>
          <p:sp>
            <p:nvSpPr>
              <p:cNvPr id="9" name="Rectangle 8"/>
              <p:cNvSpPr/>
              <p:nvPr userDrawn="1"/>
            </p:nvSpPr>
            <p:spPr>
              <a:xfrm>
                <a:off x="0" y="5949280"/>
                <a:ext cx="9164386" cy="908720"/>
              </a:xfrm>
              <a:prstGeom prst="rect">
                <a:avLst/>
              </a:prstGeom>
              <a:gradFill flip="none" rotWithShape="1">
                <a:gsLst>
                  <a:gs pos="3350">
                    <a:schemeClr val="bg1">
                      <a:lumMod val="65000"/>
                    </a:schemeClr>
                  </a:gs>
                  <a:gs pos="50000">
                    <a:schemeClr val="bg1"/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  <p:pic>
            <p:nvPicPr>
              <p:cNvPr id="10" name="Picture 4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5862" y="6029766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5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6197" y="6029766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6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41751" y="6029766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7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744" y="6029766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8"/>
              <p:cNvPicPr>
                <a:picLocks noChangeAspect="1" noChangeArrowheads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1525" y="6029766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9"/>
              <p:cNvPicPr>
                <a:picLocks noChangeAspect="1" noChangeArrowheads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22319" y="6029172"/>
                <a:ext cx="1122914" cy="748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10"/>
              <p:cNvPicPr>
                <a:picLocks noChangeAspect="1" noChangeArrowheads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9271" y="6029172"/>
                <a:ext cx="1122228" cy="748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" name="Rectangle 7"/>
            <p:cNvSpPr/>
            <p:nvPr userDrawn="1"/>
          </p:nvSpPr>
          <p:spPr>
            <a:xfrm>
              <a:off x="15535" y="5949280"/>
              <a:ext cx="9144000" cy="908720"/>
            </a:xfrm>
            <a:prstGeom prst="rect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LU"/>
            </a:p>
          </p:txBody>
        </p:sp>
      </p:grpSp>
    </p:spTree>
    <p:extLst>
      <p:ext uri="{BB962C8B-B14F-4D97-AF65-F5344CB8AC3E}">
        <p14:creationId xmlns:p14="http://schemas.microsoft.com/office/powerpoint/2010/main" val="2386032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6000328"/>
            <a:ext cx="9164386" cy="908720"/>
            <a:chOff x="0" y="5949280"/>
            <a:chExt cx="9164386" cy="908720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0" y="5949280"/>
              <a:ext cx="9164386" cy="908720"/>
              <a:chOff x="0" y="5949280"/>
              <a:chExt cx="9164386" cy="908720"/>
            </a:xfrm>
          </p:grpSpPr>
          <p:sp>
            <p:nvSpPr>
              <p:cNvPr id="8" name="Rectangle 7"/>
              <p:cNvSpPr/>
              <p:nvPr userDrawn="1"/>
            </p:nvSpPr>
            <p:spPr>
              <a:xfrm>
                <a:off x="0" y="5949280"/>
                <a:ext cx="9164386" cy="908720"/>
              </a:xfrm>
              <a:prstGeom prst="rect">
                <a:avLst/>
              </a:prstGeom>
              <a:gradFill flip="none" rotWithShape="1">
                <a:gsLst>
                  <a:gs pos="3350">
                    <a:schemeClr val="bg1">
                      <a:lumMod val="65000"/>
                    </a:schemeClr>
                  </a:gs>
                  <a:gs pos="50000">
                    <a:schemeClr val="bg1"/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  <p:pic>
            <p:nvPicPr>
              <p:cNvPr id="9" name="Picture 4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5862" y="6029766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5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6197" y="6029766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6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41751" y="6029766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7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744" y="6029766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8"/>
              <p:cNvPicPr>
                <a:picLocks noChangeAspect="1" noChangeArrowheads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1525" y="6029766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9"/>
              <p:cNvPicPr>
                <a:picLocks noChangeAspect="1" noChangeArrowheads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22319" y="6029172"/>
                <a:ext cx="1122914" cy="748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10"/>
              <p:cNvPicPr>
                <a:picLocks noChangeAspect="1" noChangeArrowheads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9271" y="6029172"/>
                <a:ext cx="1122228" cy="748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" name="Rectangle 6"/>
            <p:cNvSpPr/>
            <p:nvPr userDrawn="1"/>
          </p:nvSpPr>
          <p:spPr>
            <a:xfrm>
              <a:off x="15535" y="5949280"/>
              <a:ext cx="9144000" cy="908720"/>
            </a:xfrm>
            <a:prstGeom prst="rect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LU"/>
            </a:p>
          </p:txBody>
        </p:sp>
      </p:grpSp>
    </p:spTree>
    <p:extLst>
      <p:ext uri="{BB962C8B-B14F-4D97-AF65-F5344CB8AC3E}">
        <p14:creationId xmlns:p14="http://schemas.microsoft.com/office/powerpoint/2010/main" val="337904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L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FE7C90-DEE3-4A10-BC9A-AB61C9C3DD31}" type="datetimeFigureOut">
              <a:rPr lang="fr-LU" smtClean="0"/>
              <a:t>12/11/2015</a:t>
            </a:fld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615746-C15C-4454-BC01-B65A956A280D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790941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L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797596" y="651553"/>
            <a:ext cx="5480248" cy="4149080"/>
          </a:xfrm>
          <a:prstGeom prst="rect">
            <a:avLst/>
          </a:prstGeom>
          <a:gradFill flip="none" rotWithShape="1">
            <a:gsLst>
              <a:gs pos="3350">
                <a:schemeClr val="bg1">
                  <a:lumMod val="6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pic>
        <p:nvPicPr>
          <p:cNvPr id="14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810" y="3935120"/>
            <a:ext cx="1121337" cy="74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240" y="3949590"/>
            <a:ext cx="1121337" cy="74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677" y="3958063"/>
            <a:ext cx="1122914" cy="74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188" y="3936115"/>
            <a:ext cx="1122228" cy="74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1797596" y="548680"/>
            <a:ext cx="5480248" cy="4293098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984424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FE7C90-DEE3-4A10-BC9A-AB61C9C3DD31}" type="datetimeFigureOut">
              <a:rPr lang="fr-LU" smtClean="0"/>
              <a:t>12/11/2015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615746-C15C-4454-BC01-B65A956A280D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894977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FE7C90-DEE3-4A10-BC9A-AB61C9C3DD31}" type="datetimeFigureOut">
              <a:rPr lang="fr-LU" smtClean="0"/>
              <a:t>12/11/2015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615746-C15C-4454-BC01-B65A956A280D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935882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>
              <a:defRPr b="1" cap="none" spc="0">
                <a:ln w="50800"/>
                <a:solidFill>
                  <a:srgbClr val="A400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L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34888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r-LU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-37578" y="3686347"/>
            <a:ext cx="9218089" cy="3202338"/>
            <a:chOff x="-37578" y="3686347"/>
            <a:chExt cx="9218089" cy="3202338"/>
          </a:xfrm>
        </p:grpSpPr>
        <p:sp>
          <p:nvSpPr>
            <p:cNvPr id="25" name="Rectangle 24"/>
            <p:cNvSpPr/>
            <p:nvPr userDrawn="1"/>
          </p:nvSpPr>
          <p:spPr>
            <a:xfrm>
              <a:off x="-37578" y="3686347"/>
              <a:ext cx="9218089" cy="3202338"/>
            </a:xfrm>
            <a:prstGeom prst="rect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LU"/>
            </a:p>
          </p:txBody>
        </p:sp>
        <p:grpSp>
          <p:nvGrpSpPr>
            <p:cNvPr id="26" name="Group 25"/>
            <p:cNvGrpSpPr/>
            <p:nvPr userDrawn="1"/>
          </p:nvGrpSpPr>
          <p:grpSpPr>
            <a:xfrm>
              <a:off x="-27012" y="3717032"/>
              <a:ext cx="9164386" cy="3140968"/>
              <a:chOff x="-27012" y="3717032"/>
              <a:chExt cx="9164386" cy="3140968"/>
            </a:xfrm>
          </p:grpSpPr>
          <p:sp>
            <p:nvSpPr>
              <p:cNvPr id="27" name="Rectangle 26"/>
              <p:cNvSpPr/>
              <p:nvPr userDrawn="1"/>
            </p:nvSpPr>
            <p:spPr>
              <a:xfrm>
                <a:off x="-27012" y="3717032"/>
                <a:ext cx="9164386" cy="3140968"/>
              </a:xfrm>
              <a:prstGeom prst="rect">
                <a:avLst/>
              </a:prstGeom>
              <a:gradFill flip="none" rotWithShape="1">
                <a:gsLst>
                  <a:gs pos="3350">
                    <a:schemeClr val="bg1">
                      <a:lumMod val="65000"/>
                    </a:schemeClr>
                  </a:gs>
                  <a:gs pos="50000">
                    <a:schemeClr val="bg1"/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  <p:pic>
            <p:nvPicPr>
              <p:cNvPr id="28" name="Picture 4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8850" y="3797518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9" name="Picture 5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185" y="3797518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" name="Picture 6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4739" y="3797518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1" name="Picture 7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732" y="3797518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2" name="Picture 8"/>
              <p:cNvPicPr>
                <a:picLocks noChangeAspect="1" noChangeArrowheads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4513" y="3797518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9"/>
              <p:cNvPicPr>
                <a:picLocks noChangeAspect="1" noChangeArrowheads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5307" y="3796924"/>
                <a:ext cx="1122914" cy="748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4" name="Picture 10"/>
              <p:cNvPicPr>
                <a:picLocks noChangeAspect="1" noChangeArrowheads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2259" y="3796924"/>
                <a:ext cx="1122228" cy="748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5" name="Picture 3" descr="C:\Users\SchFl160\Dropbox\Éducation précoce\Bilan_Précoce_2014\Rapport_phase1\Rapport public\Rapport_Shared\Logos\GOUV_MENJE.PNG"/>
              <p:cNvPicPr>
                <a:picLocks noChangeAspect="1" noChangeArrowheads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732" y="6165304"/>
                <a:ext cx="2062514" cy="512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4" descr="C:\Users\SchFl160\Dropbox\Éducation précoce\Bilan_Précoce_2014\Rapport_phase1\Rapport public\Rapport_Shared\Logos\INSIDE_uni_extern_bat(1).jpg"/>
              <p:cNvPicPr>
                <a:picLocks noChangeAspect="1" noChangeArrowheads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5436" y="6354982"/>
                <a:ext cx="2036832" cy="323127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/>
              <p:cNvPicPr>
                <a:picLocks noChangeAspect="1" noChangeArrowheads="1"/>
              </p:cNvPicPr>
              <p:nvPr userDrawn="1"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653" t="33568" r="35619" b="50192"/>
              <a:stretch/>
            </p:blipFill>
            <p:spPr bwMode="auto">
              <a:xfrm>
                <a:off x="2405812" y="6226294"/>
                <a:ext cx="1007062" cy="466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96785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34888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r-LU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-37578" y="3686347"/>
            <a:ext cx="9218089" cy="3202338"/>
            <a:chOff x="-37578" y="3686347"/>
            <a:chExt cx="9218089" cy="3202338"/>
          </a:xfrm>
        </p:grpSpPr>
        <p:sp>
          <p:nvSpPr>
            <p:cNvPr id="25" name="Rectangle 24"/>
            <p:cNvSpPr/>
            <p:nvPr userDrawn="1"/>
          </p:nvSpPr>
          <p:spPr>
            <a:xfrm>
              <a:off x="-37578" y="3686347"/>
              <a:ext cx="9218089" cy="3202338"/>
            </a:xfrm>
            <a:prstGeom prst="rect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LU"/>
            </a:p>
          </p:txBody>
        </p:sp>
        <p:grpSp>
          <p:nvGrpSpPr>
            <p:cNvPr id="26" name="Group 25"/>
            <p:cNvGrpSpPr/>
            <p:nvPr userDrawn="1"/>
          </p:nvGrpSpPr>
          <p:grpSpPr>
            <a:xfrm>
              <a:off x="-27012" y="3717032"/>
              <a:ext cx="9164386" cy="3140968"/>
              <a:chOff x="-27012" y="3717032"/>
              <a:chExt cx="9164386" cy="3140968"/>
            </a:xfrm>
          </p:grpSpPr>
          <p:sp>
            <p:nvSpPr>
              <p:cNvPr id="27" name="Rectangle 26"/>
              <p:cNvSpPr/>
              <p:nvPr userDrawn="1"/>
            </p:nvSpPr>
            <p:spPr>
              <a:xfrm>
                <a:off x="-27012" y="3717032"/>
                <a:ext cx="9164386" cy="3140968"/>
              </a:xfrm>
              <a:prstGeom prst="rect">
                <a:avLst/>
              </a:prstGeom>
              <a:gradFill flip="none" rotWithShape="1">
                <a:gsLst>
                  <a:gs pos="3350">
                    <a:schemeClr val="bg1">
                      <a:lumMod val="65000"/>
                    </a:schemeClr>
                  </a:gs>
                  <a:gs pos="50000">
                    <a:schemeClr val="bg1"/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  <p:pic>
            <p:nvPicPr>
              <p:cNvPr id="28" name="Picture 4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8850" y="3797518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9" name="Picture 5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185" y="3797518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" name="Picture 6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4739" y="3797518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1" name="Picture 7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732" y="3797518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2" name="Picture 8"/>
              <p:cNvPicPr>
                <a:picLocks noChangeAspect="1" noChangeArrowheads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4513" y="3797518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9"/>
              <p:cNvPicPr>
                <a:picLocks noChangeAspect="1" noChangeArrowheads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5307" y="3796924"/>
                <a:ext cx="1122914" cy="748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4" name="Picture 10"/>
              <p:cNvPicPr>
                <a:picLocks noChangeAspect="1" noChangeArrowheads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2259" y="3796924"/>
                <a:ext cx="1122228" cy="748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5" name="Picture 3" descr="C:\Users\SchFl160\Dropbox\Éducation précoce\Bilan_Précoce_2014\Rapport_phase1\Rapport public\Rapport_Shared\Logos\GOUV_MENJE.PNG"/>
              <p:cNvPicPr>
                <a:picLocks noChangeAspect="1" noChangeArrowheads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732" y="6165304"/>
                <a:ext cx="2062514" cy="512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4" descr="C:\Users\SchFl160\Dropbox\Éducation précoce\Bilan_Précoce_2014\Rapport_phase1\Rapport public\Rapport_Shared\Logos\INSIDE_uni_extern_bat(1).jpg"/>
              <p:cNvPicPr>
                <a:picLocks noChangeAspect="1" noChangeArrowheads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5436" y="6354982"/>
                <a:ext cx="2036832" cy="323127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/>
              <p:cNvPicPr>
                <a:picLocks noChangeAspect="1" noChangeArrowheads="1"/>
              </p:cNvPicPr>
              <p:nvPr userDrawn="1"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653" t="33568" r="35619" b="50192"/>
              <a:stretch/>
            </p:blipFill>
            <p:spPr bwMode="auto">
              <a:xfrm>
                <a:off x="2405812" y="6226294"/>
                <a:ext cx="1007062" cy="466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>
              <a:defRPr b="1" cap="none" spc="0">
                <a:ln w="50800"/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29092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>
              <a:defRPr b="1" cap="none" spc="0">
                <a:ln w="50800"/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LU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37578" y="3686347"/>
            <a:ext cx="9218089" cy="3202338"/>
            <a:chOff x="-37578" y="3686347"/>
            <a:chExt cx="9218089" cy="3202338"/>
          </a:xfrm>
        </p:grpSpPr>
        <p:sp>
          <p:nvSpPr>
            <p:cNvPr id="9" name="Rectangle 8"/>
            <p:cNvSpPr/>
            <p:nvPr userDrawn="1"/>
          </p:nvSpPr>
          <p:spPr>
            <a:xfrm>
              <a:off x="-37578" y="3686347"/>
              <a:ext cx="9218089" cy="3202338"/>
            </a:xfrm>
            <a:prstGeom prst="rect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LU"/>
            </a:p>
          </p:txBody>
        </p:sp>
        <p:grpSp>
          <p:nvGrpSpPr>
            <p:cNvPr id="12" name="Group 11"/>
            <p:cNvGrpSpPr/>
            <p:nvPr userDrawn="1"/>
          </p:nvGrpSpPr>
          <p:grpSpPr>
            <a:xfrm>
              <a:off x="-27012" y="3717032"/>
              <a:ext cx="9164386" cy="3140968"/>
              <a:chOff x="-27012" y="3717032"/>
              <a:chExt cx="9164386" cy="3140968"/>
            </a:xfrm>
          </p:grpSpPr>
          <p:sp>
            <p:nvSpPr>
              <p:cNvPr id="8" name="Rectangle 7"/>
              <p:cNvSpPr/>
              <p:nvPr userDrawn="1"/>
            </p:nvSpPr>
            <p:spPr>
              <a:xfrm>
                <a:off x="-27012" y="3717032"/>
                <a:ext cx="9164386" cy="3140968"/>
              </a:xfrm>
              <a:prstGeom prst="rect">
                <a:avLst/>
              </a:prstGeom>
              <a:gradFill flip="none" rotWithShape="1">
                <a:gsLst>
                  <a:gs pos="3350">
                    <a:schemeClr val="bg1">
                      <a:lumMod val="65000"/>
                    </a:schemeClr>
                  </a:gs>
                  <a:gs pos="50000">
                    <a:schemeClr val="bg1"/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  <p:pic>
            <p:nvPicPr>
              <p:cNvPr id="3076" name="Picture 4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8850" y="3797518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77" name="Picture 5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185" y="3797518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78" name="Picture 6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4739" y="3797518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79" name="Picture 7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732" y="3797518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80" name="Picture 8"/>
              <p:cNvPicPr>
                <a:picLocks noChangeAspect="1" noChangeArrowheads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4513" y="3797518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81" name="Picture 9"/>
              <p:cNvPicPr>
                <a:picLocks noChangeAspect="1" noChangeArrowheads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5307" y="3796924"/>
                <a:ext cx="1122914" cy="748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82" name="Picture 10"/>
              <p:cNvPicPr>
                <a:picLocks noChangeAspect="1" noChangeArrowheads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2259" y="3796924"/>
                <a:ext cx="1122228" cy="748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3" descr="C:\Users\SchFl160\Dropbox\Éducation précoce\Bilan_Précoce_2014\Rapport_phase1\Rapport public\Rapport_Shared\Logos\GOUV_MENJE.PNG"/>
              <p:cNvPicPr>
                <a:picLocks noChangeAspect="1" noChangeArrowheads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732" y="6165304"/>
                <a:ext cx="2062514" cy="512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" descr="C:\Users\SchFl160\Dropbox\Éducation précoce\Bilan_Précoce_2014\Rapport_phase1\Rapport public\Rapport_Shared\Logos\INSIDE_uni_extern_bat(1).jpg"/>
              <p:cNvPicPr>
                <a:picLocks noChangeAspect="1" noChangeArrowheads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5436" y="6354982"/>
                <a:ext cx="2036832" cy="323127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/>
              <p:cNvPicPr>
                <a:picLocks noChangeAspect="1" noChangeArrowheads="1"/>
              </p:cNvPicPr>
              <p:nvPr userDrawn="1"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653" t="33568" r="35619" b="50192"/>
              <a:stretch/>
            </p:blipFill>
            <p:spPr bwMode="auto">
              <a:xfrm>
                <a:off x="2405812" y="6226294"/>
                <a:ext cx="1007062" cy="466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717568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LU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6000328"/>
            <a:ext cx="9164386" cy="908720"/>
            <a:chOff x="0" y="5949280"/>
            <a:chExt cx="9164386" cy="908720"/>
          </a:xfrm>
        </p:grpSpPr>
        <p:grpSp>
          <p:nvGrpSpPr>
            <p:cNvPr id="18" name="Group 17"/>
            <p:cNvGrpSpPr/>
            <p:nvPr userDrawn="1"/>
          </p:nvGrpSpPr>
          <p:grpSpPr>
            <a:xfrm>
              <a:off x="0" y="5949280"/>
              <a:ext cx="9164386" cy="908720"/>
              <a:chOff x="0" y="5949280"/>
              <a:chExt cx="9164386" cy="908720"/>
            </a:xfrm>
          </p:grpSpPr>
          <p:sp>
            <p:nvSpPr>
              <p:cNvPr id="20" name="Rectangle 19"/>
              <p:cNvSpPr/>
              <p:nvPr userDrawn="1"/>
            </p:nvSpPr>
            <p:spPr>
              <a:xfrm>
                <a:off x="0" y="5949280"/>
                <a:ext cx="9164386" cy="908720"/>
              </a:xfrm>
              <a:prstGeom prst="rect">
                <a:avLst/>
              </a:prstGeom>
              <a:gradFill flip="none" rotWithShape="1">
                <a:gsLst>
                  <a:gs pos="3350">
                    <a:schemeClr val="bg1">
                      <a:lumMod val="65000"/>
                    </a:schemeClr>
                  </a:gs>
                  <a:gs pos="50000">
                    <a:schemeClr val="bg1"/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  <p:pic>
            <p:nvPicPr>
              <p:cNvPr id="21" name="Picture 4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5862" y="6029766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" name="Picture 5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6197" y="6029766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" name="Picture 6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41751" y="6029766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" name="Picture 7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744" y="6029766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" name="Picture 8"/>
              <p:cNvPicPr>
                <a:picLocks noChangeAspect="1" noChangeArrowheads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1525" y="6029766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9"/>
              <p:cNvPicPr>
                <a:picLocks noChangeAspect="1" noChangeArrowheads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22319" y="6029172"/>
                <a:ext cx="1122914" cy="748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10"/>
              <p:cNvPicPr>
                <a:picLocks noChangeAspect="1" noChangeArrowheads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9271" y="6029172"/>
                <a:ext cx="1122228" cy="748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9" name="Rectangle 18"/>
            <p:cNvSpPr/>
            <p:nvPr userDrawn="1"/>
          </p:nvSpPr>
          <p:spPr>
            <a:xfrm>
              <a:off x="15535" y="5949280"/>
              <a:ext cx="9144000" cy="908720"/>
            </a:xfrm>
            <a:prstGeom prst="rect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LU"/>
            </a:p>
          </p:txBody>
        </p:sp>
      </p:grpSp>
    </p:spTree>
    <p:extLst>
      <p:ext uri="{BB962C8B-B14F-4D97-AF65-F5344CB8AC3E}">
        <p14:creationId xmlns:p14="http://schemas.microsoft.com/office/powerpoint/2010/main" val="249836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LU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6000328"/>
            <a:ext cx="9164386" cy="908720"/>
            <a:chOff x="0" y="5949280"/>
            <a:chExt cx="9164386" cy="908720"/>
          </a:xfrm>
        </p:grpSpPr>
        <p:grpSp>
          <p:nvGrpSpPr>
            <p:cNvPr id="7" name="Group 6"/>
            <p:cNvGrpSpPr/>
            <p:nvPr userDrawn="1"/>
          </p:nvGrpSpPr>
          <p:grpSpPr>
            <a:xfrm>
              <a:off x="0" y="5949280"/>
              <a:ext cx="9164386" cy="908720"/>
              <a:chOff x="0" y="5949280"/>
              <a:chExt cx="9164386" cy="908720"/>
            </a:xfrm>
          </p:grpSpPr>
          <p:sp>
            <p:nvSpPr>
              <p:cNvPr id="9" name="Rectangle 8"/>
              <p:cNvSpPr/>
              <p:nvPr userDrawn="1"/>
            </p:nvSpPr>
            <p:spPr>
              <a:xfrm>
                <a:off x="0" y="5949280"/>
                <a:ext cx="9164386" cy="908720"/>
              </a:xfrm>
              <a:prstGeom prst="rect">
                <a:avLst/>
              </a:prstGeom>
              <a:gradFill flip="none" rotWithShape="1">
                <a:gsLst>
                  <a:gs pos="3350">
                    <a:schemeClr val="bg1">
                      <a:lumMod val="65000"/>
                    </a:schemeClr>
                  </a:gs>
                  <a:gs pos="50000">
                    <a:schemeClr val="bg1"/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  <p:pic>
            <p:nvPicPr>
              <p:cNvPr id="10" name="Picture 4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5862" y="6029766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5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6197" y="6029766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6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41751" y="6029766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7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744" y="6029766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8"/>
              <p:cNvPicPr>
                <a:picLocks noChangeAspect="1" noChangeArrowheads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1525" y="6029766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9"/>
              <p:cNvPicPr>
                <a:picLocks noChangeAspect="1" noChangeArrowheads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22319" y="6029172"/>
                <a:ext cx="1122914" cy="748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10"/>
              <p:cNvPicPr>
                <a:picLocks noChangeAspect="1" noChangeArrowheads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9271" y="6029172"/>
                <a:ext cx="1122228" cy="748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" name="Rectangle 7"/>
            <p:cNvSpPr/>
            <p:nvPr userDrawn="1"/>
          </p:nvSpPr>
          <p:spPr>
            <a:xfrm>
              <a:off x="15535" y="5949280"/>
              <a:ext cx="9144000" cy="908720"/>
            </a:xfrm>
            <a:prstGeom prst="rect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LU"/>
            </a:p>
          </p:txBody>
        </p:sp>
      </p:grpSp>
    </p:spTree>
    <p:extLst>
      <p:ext uri="{BB962C8B-B14F-4D97-AF65-F5344CB8AC3E}">
        <p14:creationId xmlns:p14="http://schemas.microsoft.com/office/powerpoint/2010/main" val="247444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000328"/>
            <a:ext cx="9164386" cy="908720"/>
            <a:chOff x="0" y="5949280"/>
            <a:chExt cx="9164386" cy="908720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0" y="5949280"/>
              <a:ext cx="9164386" cy="908720"/>
              <a:chOff x="0" y="5949280"/>
              <a:chExt cx="9164386" cy="908720"/>
            </a:xfrm>
          </p:grpSpPr>
          <p:sp>
            <p:nvSpPr>
              <p:cNvPr id="11" name="Rectangle 10"/>
              <p:cNvSpPr/>
              <p:nvPr userDrawn="1"/>
            </p:nvSpPr>
            <p:spPr>
              <a:xfrm>
                <a:off x="0" y="5949280"/>
                <a:ext cx="9164386" cy="908720"/>
              </a:xfrm>
              <a:prstGeom prst="rect">
                <a:avLst/>
              </a:prstGeom>
              <a:gradFill flip="none" rotWithShape="1">
                <a:gsLst>
                  <a:gs pos="3350">
                    <a:schemeClr val="bg1">
                      <a:lumMod val="65000"/>
                    </a:schemeClr>
                  </a:gs>
                  <a:gs pos="50000">
                    <a:schemeClr val="bg1"/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  <p:pic>
            <p:nvPicPr>
              <p:cNvPr id="12" name="Picture 4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5862" y="6029766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5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6197" y="6029766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6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41751" y="6029766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7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744" y="6029766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8"/>
              <p:cNvPicPr>
                <a:picLocks noChangeAspect="1" noChangeArrowheads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1525" y="6029766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9"/>
              <p:cNvPicPr>
                <a:picLocks noChangeAspect="1" noChangeArrowheads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22319" y="6029172"/>
                <a:ext cx="1122914" cy="748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10"/>
              <p:cNvPicPr>
                <a:picLocks noChangeAspect="1" noChangeArrowheads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9271" y="6029172"/>
                <a:ext cx="1122228" cy="748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0" name="Rectangle 9"/>
            <p:cNvSpPr/>
            <p:nvPr userDrawn="1"/>
          </p:nvSpPr>
          <p:spPr>
            <a:xfrm>
              <a:off x="15535" y="5949280"/>
              <a:ext cx="9144000" cy="908720"/>
            </a:xfrm>
            <a:prstGeom prst="rect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LU"/>
            </a:p>
          </p:txBody>
        </p:sp>
      </p:grpSp>
    </p:spTree>
    <p:extLst>
      <p:ext uri="{BB962C8B-B14F-4D97-AF65-F5344CB8AC3E}">
        <p14:creationId xmlns:p14="http://schemas.microsoft.com/office/powerpoint/2010/main" val="707495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LU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000328"/>
            <a:ext cx="9164386" cy="908720"/>
            <a:chOff x="0" y="5949280"/>
            <a:chExt cx="9164386" cy="908720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0" y="5949280"/>
              <a:ext cx="9164386" cy="908720"/>
              <a:chOff x="0" y="5949280"/>
              <a:chExt cx="9164386" cy="908720"/>
            </a:xfrm>
          </p:grpSpPr>
          <p:sp>
            <p:nvSpPr>
              <p:cNvPr id="11" name="Rectangle 10"/>
              <p:cNvSpPr/>
              <p:nvPr userDrawn="1"/>
            </p:nvSpPr>
            <p:spPr>
              <a:xfrm>
                <a:off x="0" y="5949280"/>
                <a:ext cx="9164386" cy="908720"/>
              </a:xfrm>
              <a:prstGeom prst="rect">
                <a:avLst/>
              </a:prstGeom>
              <a:gradFill flip="none" rotWithShape="1">
                <a:gsLst>
                  <a:gs pos="3350">
                    <a:schemeClr val="bg1">
                      <a:lumMod val="65000"/>
                    </a:schemeClr>
                  </a:gs>
                  <a:gs pos="50000">
                    <a:schemeClr val="bg1"/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  <p:pic>
            <p:nvPicPr>
              <p:cNvPr id="12" name="Picture 4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5862" y="6029766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5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6197" y="6029766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6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41751" y="6029766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7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744" y="6029766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8"/>
              <p:cNvPicPr>
                <a:picLocks noChangeAspect="1" noChangeArrowheads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1525" y="6029766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9"/>
              <p:cNvPicPr>
                <a:picLocks noChangeAspect="1" noChangeArrowheads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22319" y="6029172"/>
                <a:ext cx="1122914" cy="748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10"/>
              <p:cNvPicPr>
                <a:picLocks noChangeAspect="1" noChangeArrowheads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9271" y="6029172"/>
                <a:ext cx="1122228" cy="748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0" name="Rectangle 9"/>
            <p:cNvSpPr/>
            <p:nvPr userDrawn="1"/>
          </p:nvSpPr>
          <p:spPr>
            <a:xfrm>
              <a:off x="15535" y="5949280"/>
              <a:ext cx="9144000" cy="908720"/>
            </a:xfrm>
            <a:prstGeom prst="rect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LU"/>
            </a:p>
          </p:txBody>
        </p:sp>
      </p:grpSp>
    </p:spTree>
    <p:extLst>
      <p:ext uri="{BB962C8B-B14F-4D97-AF65-F5344CB8AC3E}">
        <p14:creationId xmlns:p14="http://schemas.microsoft.com/office/powerpoint/2010/main" val="1060486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000328"/>
            <a:ext cx="9164386" cy="908720"/>
            <a:chOff x="0" y="5949280"/>
            <a:chExt cx="9164386" cy="908720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0" y="5949280"/>
              <a:ext cx="9164386" cy="908720"/>
              <a:chOff x="0" y="5949280"/>
              <a:chExt cx="9164386" cy="908720"/>
            </a:xfrm>
          </p:grpSpPr>
          <p:sp>
            <p:nvSpPr>
              <p:cNvPr id="10" name="Rectangle 9"/>
              <p:cNvSpPr/>
              <p:nvPr userDrawn="1"/>
            </p:nvSpPr>
            <p:spPr>
              <a:xfrm>
                <a:off x="0" y="5949280"/>
                <a:ext cx="9164386" cy="908720"/>
              </a:xfrm>
              <a:prstGeom prst="rect">
                <a:avLst/>
              </a:prstGeom>
              <a:gradFill flip="none" rotWithShape="1">
                <a:gsLst>
                  <a:gs pos="3350">
                    <a:schemeClr val="bg1">
                      <a:lumMod val="65000"/>
                    </a:schemeClr>
                  </a:gs>
                  <a:gs pos="50000">
                    <a:schemeClr val="bg1"/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LU"/>
              </a:p>
            </p:txBody>
          </p:sp>
          <p:pic>
            <p:nvPicPr>
              <p:cNvPr id="11" name="Picture 4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5862" y="6029766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5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6197" y="6029766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6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41751" y="6029766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7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744" y="6029766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8"/>
              <p:cNvPicPr>
                <a:picLocks noChangeAspect="1" noChangeArrowheads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1525" y="6029766"/>
                <a:ext cx="1121337" cy="747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9"/>
              <p:cNvPicPr>
                <a:picLocks noChangeAspect="1" noChangeArrowheads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22319" y="6029172"/>
                <a:ext cx="1122914" cy="748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10"/>
              <p:cNvPicPr>
                <a:picLocks noChangeAspect="1" noChangeArrowheads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9271" y="6029172"/>
                <a:ext cx="1122228" cy="748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9" name="Rectangle 8"/>
            <p:cNvSpPr/>
            <p:nvPr userDrawn="1"/>
          </p:nvSpPr>
          <p:spPr>
            <a:xfrm>
              <a:off x="15535" y="5949280"/>
              <a:ext cx="9144000" cy="908720"/>
            </a:xfrm>
            <a:prstGeom prst="rect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LU"/>
            </a:p>
          </p:txBody>
        </p:sp>
      </p:grpSp>
    </p:spTree>
    <p:extLst>
      <p:ext uri="{BB962C8B-B14F-4D97-AF65-F5344CB8AC3E}">
        <p14:creationId xmlns:p14="http://schemas.microsoft.com/office/powerpoint/2010/main" val="157896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fr-L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203517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2" r:id="rId4"/>
    <p:sldLayoutId id="2147483660" r:id="rId5"/>
    <p:sldLayoutId id="2147483661" r:id="rId6"/>
    <p:sldLayoutId id="2147483650" r:id="rId7"/>
    <p:sldLayoutId id="2147483666" r:id="rId8"/>
    <p:sldLayoutId id="2147483651" r:id="rId9"/>
    <p:sldLayoutId id="2147483663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ctr" defTabSz="914400" rtl="0" eaLnBrk="1" latinLnBrk="0" hangingPunct="1">
        <a:spcBef>
          <a:spcPct val="0"/>
        </a:spcBef>
        <a:buNone/>
        <a:defRPr lang="fr-LU" sz="4000" kern="1200" baseline="0" dirty="0" smtClean="0">
          <a:solidFill>
            <a:schemeClr val="accent5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800200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fr-LU" dirty="0" smtClean="0"/>
              <a:t>Étude d’évaluation: </a:t>
            </a:r>
            <a:br>
              <a:rPr lang="fr-LU" dirty="0" smtClean="0"/>
            </a:br>
            <a:r>
              <a:rPr lang="fr-LU" sz="3300" dirty="0" smtClean="0"/>
              <a:t>L’</a:t>
            </a:r>
            <a:r>
              <a:rPr lang="fr-LU" sz="3300" i="1" dirty="0" smtClean="0"/>
              <a:t>éducation précoce </a:t>
            </a:r>
            <a:r>
              <a:rPr lang="fr-LU" sz="3300" dirty="0" smtClean="0"/>
              <a:t>comme un espace pour les processus d’éducation et d’apprentissage d’enfants âgés de trois ans</a:t>
            </a:r>
            <a:endParaRPr lang="fr-LU" i="1" dirty="0"/>
          </a:p>
        </p:txBody>
      </p:sp>
    </p:spTree>
    <p:extLst>
      <p:ext uri="{BB962C8B-B14F-4D97-AF65-F5344CB8AC3E}">
        <p14:creationId xmlns:p14="http://schemas.microsoft.com/office/powerpoint/2010/main" val="1694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2325" y="1628800"/>
            <a:ext cx="7920038" cy="4093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 smtClean="0">
                <a:solidFill>
                  <a:srgbClr val="C00000"/>
                </a:solidFill>
                <a:latin typeface="+mj-lt"/>
              </a:rPr>
              <a:t>Propositions d’amélioration de l’éducation précoce</a:t>
            </a:r>
          </a:p>
          <a:p>
            <a:pPr>
              <a:defRPr/>
            </a:pPr>
            <a:endParaRPr lang="fr-FR" sz="2800" b="1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LU" sz="2000" b="1" dirty="0">
                <a:latin typeface="+mj-lt"/>
              </a:rPr>
              <a:t>Promouvoir la coopération/coordination entre </a:t>
            </a:r>
            <a:r>
              <a:rPr lang="fr-FR" sz="2000" b="1" dirty="0">
                <a:latin typeface="+mj-lt"/>
              </a:rPr>
              <a:t>l’éducation</a:t>
            </a:r>
            <a:r>
              <a:rPr lang="de-LU" sz="2000" b="1" dirty="0">
                <a:latin typeface="+mj-lt"/>
              </a:rPr>
              <a:t> précoce et les </a:t>
            </a:r>
            <a:r>
              <a:rPr lang="de-LU" sz="2000" b="1" dirty="0" err="1" smtClean="0">
                <a:latin typeface="+mj-lt"/>
              </a:rPr>
              <a:t>structures</a:t>
            </a:r>
            <a:r>
              <a:rPr lang="de-LU" sz="2000" b="1" dirty="0" smtClean="0">
                <a:latin typeface="+mj-lt"/>
              </a:rPr>
              <a:t> </a:t>
            </a:r>
            <a:r>
              <a:rPr lang="fr-FR" sz="2000" b="1" dirty="0" smtClean="0">
                <a:latin typeface="+mj-lt"/>
              </a:rPr>
              <a:t>d’éducation et </a:t>
            </a:r>
            <a:r>
              <a:rPr lang="fr-FR" sz="2000" b="1" dirty="0" smtClean="0"/>
              <a:t>d’accueil</a:t>
            </a:r>
            <a:r>
              <a:rPr lang="de-LU" sz="2000" b="1" dirty="0" smtClean="0"/>
              <a:t> </a:t>
            </a:r>
            <a:r>
              <a:rPr lang="de-LU" sz="2000" dirty="0"/>
              <a:t>(</a:t>
            </a:r>
            <a:r>
              <a:rPr lang="de-LU" sz="2000" dirty="0" err="1" smtClean="0">
                <a:latin typeface="+mj-lt"/>
              </a:rPr>
              <a:t>comme</a:t>
            </a:r>
            <a:r>
              <a:rPr lang="de-LU" sz="2000" dirty="0" smtClean="0">
                <a:latin typeface="+mj-lt"/>
              </a:rPr>
              <a:t> </a:t>
            </a:r>
            <a:r>
              <a:rPr lang="de-LU" sz="2000" dirty="0">
                <a:latin typeface="+mj-lt"/>
              </a:rPr>
              <a:t>la </a:t>
            </a:r>
            <a:r>
              <a:rPr lang="de-LU" sz="2000" dirty="0" err="1" smtClean="0">
                <a:latin typeface="+mj-lt"/>
              </a:rPr>
              <a:t>maison</a:t>
            </a:r>
            <a:r>
              <a:rPr lang="de-LU" sz="2000" dirty="0" smtClean="0">
                <a:latin typeface="+mj-lt"/>
              </a:rPr>
              <a:t>-relais </a:t>
            </a:r>
            <a:r>
              <a:rPr lang="de-LU" sz="2000" dirty="0">
                <a:latin typeface="+mj-lt"/>
              </a:rPr>
              <a:t>ou la </a:t>
            </a:r>
            <a:r>
              <a:rPr lang="de-LU" sz="2000" dirty="0" err="1" smtClean="0">
                <a:latin typeface="+mj-lt"/>
              </a:rPr>
              <a:t>crèche</a:t>
            </a:r>
            <a:r>
              <a:rPr lang="de-LU" sz="2000" dirty="0" smtClean="0">
                <a:latin typeface="+mj-lt"/>
              </a:rPr>
              <a:t>)</a:t>
            </a:r>
            <a:r>
              <a:rPr lang="de-LU" sz="2000" dirty="0">
                <a:latin typeface="+mj-lt"/>
              </a:rPr>
              <a:t/>
            </a:r>
            <a:br>
              <a:rPr lang="de-LU" sz="2000" dirty="0">
                <a:latin typeface="+mj-lt"/>
              </a:rPr>
            </a:br>
            <a:r>
              <a:rPr lang="de-LU" sz="2000" dirty="0" smtClean="0">
                <a:latin typeface="+mj-lt"/>
                <a:sym typeface="Wingdings" panose="05000000000000000000" pitchFamily="2" charset="2"/>
              </a:rPr>
              <a:t></a:t>
            </a:r>
            <a:r>
              <a:rPr lang="de-LU" sz="2000" dirty="0" err="1" smtClean="0">
                <a:latin typeface="+mj-lt"/>
              </a:rPr>
              <a:t>souligné</a:t>
            </a:r>
            <a:r>
              <a:rPr lang="de-LU" sz="2000" dirty="0" smtClean="0">
                <a:latin typeface="+mj-lt"/>
              </a:rPr>
              <a:t> par </a:t>
            </a:r>
            <a:r>
              <a:rPr lang="de-LU" sz="2000" dirty="0" err="1" smtClean="0">
                <a:latin typeface="+mj-lt"/>
              </a:rPr>
              <a:t>tous</a:t>
            </a:r>
            <a:r>
              <a:rPr lang="de-LU" sz="2000" dirty="0" smtClean="0">
                <a:latin typeface="+mj-lt"/>
              </a:rPr>
              <a:t> les </a:t>
            </a:r>
            <a:r>
              <a:rPr lang="de-LU" sz="2000" dirty="0" err="1" smtClean="0">
                <a:latin typeface="+mj-lt"/>
              </a:rPr>
              <a:t>groupes</a:t>
            </a:r>
            <a:endParaRPr lang="de-LU" sz="2000" dirty="0">
              <a:latin typeface="+mj-lt"/>
            </a:endParaRPr>
          </a:p>
          <a:p>
            <a:pPr>
              <a:defRPr/>
            </a:pPr>
            <a:endParaRPr lang="de-LU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LU" sz="2000" b="1" dirty="0">
                <a:latin typeface="+mj-lt"/>
              </a:rPr>
              <a:t>Limiter la taille des groupes</a:t>
            </a:r>
            <a:r>
              <a:rPr lang="de-LU" sz="2000" dirty="0">
                <a:latin typeface="+mj-lt"/>
              </a:rPr>
              <a:t/>
            </a:r>
            <a:br>
              <a:rPr lang="de-LU" sz="2000" dirty="0">
                <a:latin typeface="+mj-lt"/>
              </a:rPr>
            </a:br>
            <a:r>
              <a:rPr lang="de-LU" sz="2000" dirty="0" smtClean="0">
                <a:latin typeface="+mj-lt"/>
                <a:sym typeface="Wingdings" panose="05000000000000000000" pitchFamily="2" charset="2"/>
              </a:rPr>
              <a:t></a:t>
            </a:r>
            <a:r>
              <a:rPr lang="de-LU" sz="2000" dirty="0" err="1" smtClean="0">
                <a:latin typeface="+mj-lt"/>
              </a:rPr>
              <a:t>chez</a:t>
            </a:r>
            <a:r>
              <a:rPr lang="de-LU" sz="2000" dirty="0" smtClean="0">
                <a:latin typeface="+mj-lt"/>
              </a:rPr>
              <a:t> </a:t>
            </a:r>
            <a:r>
              <a:rPr lang="de-LU" sz="2000" dirty="0" err="1" smtClean="0">
                <a:latin typeface="+mj-lt"/>
              </a:rPr>
              <a:t>tous</a:t>
            </a:r>
            <a:r>
              <a:rPr lang="de-LU" sz="2000" dirty="0" smtClean="0">
                <a:latin typeface="+mj-lt"/>
              </a:rPr>
              <a:t> les </a:t>
            </a:r>
            <a:r>
              <a:rPr lang="de-LU" sz="2000" dirty="0" err="1" smtClean="0">
                <a:latin typeface="+mj-lt"/>
              </a:rPr>
              <a:t>groupes</a:t>
            </a:r>
            <a:r>
              <a:rPr lang="de-LU" sz="2000" dirty="0" smtClean="0">
                <a:latin typeface="+mj-lt"/>
              </a:rPr>
              <a:t>, </a:t>
            </a:r>
            <a:r>
              <a:rPr lang="de-LU" sz="2000" dirty="0" err="1" smtClean="0">
                <a:latin typeface="+mj-lt"/>
              </a:rPr>
              <a:t>souligné</a:t>
            </a:r>
            <a:r>
              <a:rPr lang="de-LU" sz="2000" dirty="0" smtClean="0">
                <a:latin typeface="+mj-lt"/>
              </a:rPr>
              <a:t> </a:t>
            </a:r>
            <a:r>
              <a:rPr lang="de-LU" sz="2000" dirty="0" err="1" smtClean="0">
                <a:latin typeface="+mj-lt"/>
              </a:rPr>
              <a:t>surtout</a:t>
            </a:r>
            <a:r>
              <a:rPr lang="de-LU" sz="2000" dirty="0" smtClean="0">
                <a:latin typeface="+mj-lt"/>
              </a:rPr>
              <a:t> par </a:t>
            </a:r>
            <a:r>
              <a:rPr lang="de-LU" sz="2000" dirty="0">
                <a:latin typeface="+mj-lt"/>
              </a:rPr>
              <a:t>le </a:t>
            </a:r>
            <a:r>
              <a:rPr lang="de-LU" sz="2000" dirty="0" err="1" smtClean="0">
                <a:latin typeface="+mj-lt"/>
              </a:rPr>
              <a:t>personnel</a:t>
            </a:r>
            <a:endParaRPr lang="de-LU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LU" sz="2000" b="1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LU" sz="2000" b="1" dirty="0" smtClean="0">
                <a:latin typeface="+mj-lt"/>
              </a:rPr>
              <a:t>Plus </a:t>
            </a:r>
            <a:r>
              <a:rPr lang="fr-FR" sz="2000" b="1" dirty="0">
                <a:latin typeface="+mj-lt"/>
              </a:rPr>
              <a:t>d’informations</a:t>
            </a:r>
            <a:r>
              <a:rPr lang="de-LU" sz="2000" b="1" dirty="0">
                <a:latin typeface="+mj-lt"/>
              </a:rPr>
              <a:t> et </a:t>
            </a:r>
            <a:r>
              <a:rPr lang="fr-FR" sz="2000" b="1" dirty="0">
                <a:latin typeface="+mj-lt"/>
              </a:rPr>
              <a:t>d’échanges</a:t>
            </a:r>
            <a:r>
              <a:rPr lang="de-LU" sz="2000" b="1" dirty="0">
                <a:latin typeface="+mj-lt"/>
              </a:rPr>
              <a:t> sur </a:t>
            </a:r>
            <a:r>
              <a:rPr lang="fr-FR" sz="2000" b="1" dirty="0">
                <a:latin typeface="+mj-lt"/>
              </a:rPr>
              <a:t>l’éducation</a:t>
            </a:r>
            <a:r>
              <a:rPr lang="de-LU" sz="2000" b="1" dirty="0">
                <a:latin typeface="+mj-lt"/>
              </a:rPr>
              <a:t> précoce</a:t>
            </a:r>
            <a:r>
              <a:rPr lang="de-LU" sz="2000" dirty="0">
                <a:latin typeface="+mj-lt"/>
              </a:rPr>
              <a:t/>
            </a:r>
            <a:br>
              <a:rPr lang="de-LU" sz="2000" dirty="0">
                <a:latin typeface="+mj-lt"/>
              </a:rPr>
            </a:br>
            <a:r>
              <a:rPr lang="de-LU" sz="2000" dirty="0" smtClean="0">
                <a:latin typeface="+mj-lt"/>
                <a:sym typeface="Wingdings" panose="05000000000000000000" pitchFamily="2" charset="2"/>
              </a:rPr>
              <a:t></a:t>
            </a:r>
            <a:r>
              <a:rPr lang="de-LU" sz="2000" dirty="0" err="1" smtClean="0">
                <a:latin typeface="+mj-lt"/>
              </a:rPr>
              <a:t>avancé</a:t>
            </a:r>
            <a:r>
              <a:rPr lang="de-LU" sz="2000" dirty="0" smtClean="0">
                <a:latin typeface="+mj-lt"/>
              </a:rPr>
              <a:t> par le </a:t>
            </a:r>
            <a:r>
              <a:rPr lang="de-LU" sz="2000" dirty="0" err="1" smtClean="0">
                <a:latin typeface="+mj-lt"/>
              </a:rPr>
              <a:t>personnel</a:t>
            </a:r>
            <a:r>
              <a:rPr lang="de-LU" sz="2000" dirty="0" smtClean="0">
                <a:latin typeface="+mj-lt"/>
              </a:rPr>
              <a:t> </a:t>
            </a:r>
            <a:r>
              <a:rPr lang="de-LU" sz="2000" dirty="0" err="1" smtClean="0">
                <a:latin typeface="+mj-lt"/>
              </a:rPr>
              <a:t>enseignant</a:t>
            </a:r>
            <a:r>
              <a:rPr lang="de-LU" sz="2000" dirty="0" smtClean="0">
                <a:latin typeface="+mj-lt"/>
              </a:rPr>
              <a:t> et </a:t>
            </a:r>
            <a:r>
              <a:rPr lang="de-LU" sz="2000" dirty="0" err="1" smtClean="0">
                <a:latin typeface="+mj-lt"/>
              </a:rPr>
              <a:t>éducatif</a:t>
            </a:r>
            <a:r>
              <a:rPr lang="de-LU" sz="2000" dirty="0" smtClean="0">
                <a:latin typeface="+mj-lt"/>
              </a:rPr>
              <a:t> </a:t>
            </a:r>
            <a:endParaRPr lang="de-LU" sz="2000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156022"/>
            <a:ext cx="8229600" cy="96723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LU" sz="4000" kern="1200" baseline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/>
              <a:t>Opinions partagées: parents</a:t>
            </a:r>
            <a:r>
              <a:rPr lang="fr-FR" sz="2800" dirty="0"/>
              <a:t>, professionnels, communes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2492896"/>
            <a:ext cx="8496944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323528" y="3933056"/>
            <a:ext cx="8496944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323528" y="4941168"/>
            <a:ext cx="8496944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899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dirty="0" smtClean="0"/>
              <a:t>ÉTUDE 3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Groupes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d’échanges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avec les </a:t>
            </a:r>
            <a:r>
              <a:rPr lang="en-US" dirty="0" err="1">
                <a:solidFill>
                  <a:schemeClr val="tx1"/>
                </a:solidFill>
              </a:rPr>
              <a:t>différents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acteurs</a:t>
            </a:r>
            <a:r>
              <a:rPr lang="en-US" dirty="0">
                <a:solidFill>
                  <a:schemeClr val="tx1"/>
                </a:solidFill>
              </a:rPr>
              <a:t> de l’</a:t>
            </a:r>
            <a:r>
              <a:rPr lang="fr-CH" dirty="0">
                <a:solidFill>
                  <a:schemeClr val="tx1"/>
                </a:solidFill>
              </a:rPr>
              <a:t>éducation précoce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199" y="1700808"/>
            <a:ext cx="4386875" cy="378565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lb-LU" sz="2000" b="1" dirty="0" smtClean="0">
                <a:latin typeface="+mj-lt"/>
                <a:ea typeface="ＭＳ Ｐゴシック" panose="020B0600070205080204" pitchFamily="34" charset="-128"/>
              </a:rPr>
              <a:t>Représentants des communes </a:t>
            </a:r>
            <a:r>
              <a:rPr lang="lb-LU" sz="2000" dirty="0">
                <a:latin typeface="+mj-lt"/>
                <a:ea typeface="ＭＳ Ｐゴシック" panose="020B0600070205080204" pitchFamily="34" charset="-128"/>
              </a:rPr>
              <a:t>	</a:t>
            </a:r>
          </a:p>
          <a:p>
            <a:pPr>
              <a:defRPr/>
            </a:pPr>
            <a:r>
              <a:rPr lang="lb-LU" sz="2000" dirty="0">
                <a:latin typeface="+mj-lt"/>
                <a:ea typeface="ＭＳ Ｐゴシック" panose="020B0600070205080204" pitchFamily="34" charset="-128"/>
              </a:rPr>
              <a:t>25.02.2015 	</a:t>
            </a:r>
            <a:r>
              <a:rPr lang="lb-LU" sz="2000" dirty="0" smtClean="0">
                <a:latin typeface="+mj-lt"/>
                <a:ea typeface="ＭＳ Ｐゴシック" panose="020B0600070205080204" pitchFamily="34" charset="-128"/>
              </a:rPr>
              <a:t>14h00-16h30</a:t>
            </a:r>
          </a:p>
          <a:p>
            <a:pPr>
              <a:defRPr/>
            </a:pPr>
            <a:r>
              <a:rPr lang="lb-LU" sz="2000" dirty="0" smtClean="0"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lb-LU" sz="2000" dirty="0">
                <a:latin typeface="+mj-lt"/>
                <a:ea typeface="ＭＳ Ｐゴシック" panose="020B0600070205080204" pitchFamily="34" charset="-128"/>
              </a:rPr>
              <a:t>	</a:t>
            </a:r>
          </a:p>
          <a:p>
            <a:pPr>
              <a:defRPr/>
            </a:pPr>
            <a:r>
              <a:rPr lang="lb-LU" sz="2000" b="1" dirty="0" smtClean="0">
                <a:latin typeface="+mj-lt"/>
                <a:ea typeface="ＭＳ Ｐゴシック" panose="020B0600070205080204" pitchFamily="34" charset="-128"/>
              </a:rPr>
              <a:t>Inspecteurs </a:t>
            </a:r>
            <a:r>
              <a:rPr lang="lb-LU" sz="2000" dirty="0">
                <a:latin typeface="+mj-lt"/>
                <a:ea typeface="ＭＳ Ｐゴシック" panose="020B0600070205080204" pitchFamily="34" charset="-128"/>
              </a:rPr>
              <a:t>	</a:t>
            </a:r>
          </a:p>
          <a:p>
            <a:pPr>
              <a:defRPr/>
            </a:pPr>
            <a:r>
              <a:rPr lang="lb-LU" sz="2000" dirty="0">
                <a:latin typeface="+mj-lt"/>
                <a:ea typeface="ＭＳ Ｐゴシック" panose="020B0600070205080204" pitchFamily="34" charset="-128"/>
              </a:rPr>
              <a:t>26.02.2015 	</a:t>
            </a:r>
            <a:r>
              <a:rPr lang="lb-LU" sz="2000" dirty="0" smtClean="0">
                <a:latin typeface="+mj-lt"/>
                <a:ea typeface="ＭＳ Ｐゴシック" panose="020B0600070205080204" pitchFamily="34" charset="-128"/>
              </a:rPr>
              <a:t>10h00-12h00</a:t>
            </a:r>
          </a:p>
          <a:p>
            <a:pPr>
              <a:defRPr/>
            </a:pPr>
            <a:r>
              <a:rPr lang="lb-LU" sz="2000" dirty="0" smtClean="0"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lb-LU" sz="2000" dirty="0">
                <a:latin typeface="+mj-lt"/>
                <a:ea typeface="ＭＳ Ｐゴシック" panose="020B0600070205080204" pitchFamily="34" charset="-128"/>
              </a:rPr>
              <a:t>	</a:t>
            </a:r>
          </a:p>
          <a:p>
            <a:pPr>
              <a:defRPr/>
            </a:pPr>
            <a:r>
              <a:rPr lang="lb-LU" sz="2000" b="1" dirty="0" smtClean="0">
                <a:latin typeface="+mj-lt"/>
                <a:ea typeface="ＭＳ Ｐゴシック" panose="020B0600070205080204" pitchFamily="34" charset="-128"/>
              </a:rPr>
              <a:t>Enseignantes</a:t>
            </a:r>
            <a:r>
              <a:rPr lang="lb-LU" sz="2000" dirty="0" smtClean="0"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lb-LU" sz="2000" dirty="0">
                <a:latin typeface="+mj-lt"/>
                <a:ea typeface="ＭＳ Ｐゴシック" panose="020B0600070205080204" pitchFamily="34" charset="-128"/>
              </a:rPr>
              <a:t>	</a:t>
            </a:r>
          </a:p>
          <a:p>
            <a:pPr>
              <a:defRPr/>
            </a:pPr>
            <a:r>
              <a:rPr lang="lb-LU" sz="2000" dirty="0">
                <a:latin typeface="+mj-lt"/>
                <a:ea typeface="ＭＳ Ｐゴシック" panose="020B0600070205080204" pitchFamily="34" charset="-128"/>
              </a:rPr>
              <a:t>24.02.2015 	</a:t>
            </a:r>
            <a:r>
              <a:rPr lang="lb-LU" sz="2000" dirty="0" smtClean="0">
                <a:latin typeface="+mj-lt"/>
                <a:ea typeface="ＭＳ Ｐゴシック" panose="020B0600070205080204" pitchFamily="34" charset="-128"/>
              </a:rPr>
              <a:t>14h00-17h00</a:t>
            </a:r>
            <a:endParaRPr lang="lb-LU" sz="2000" strike="sngStrike" dirty="0">
              <a:latin typeface="+mj-lt"/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lb-LU" sz="2000" dirty="0">
                <a:latin typeface="+mj-lt"/>
                <a:ea typeface="ＭＳ Ｐゴシック" panose="020B0600070205080204" pitchFamily="34" charset="-128"/>
              </a:rPr>
              <a:t>04.03.2015 	</a:t>
            </a:r>
            <a:r>
              <a:rPr lang="lb-LU" sz="2000" dirty="0" smtClean="0">
                <a:latin typeface="+mj-lt"/>
                <a:ea typeface="ＭＳ Ｐゴシック" panose="020B0600070205080204" pitchFamily="34" charset="-128"/>
              </a:rPr>
              <a:t>17h00-19h30 </a:t>
            </a:r>
            <a:endParaRPr lang="lb-LU" sz="2000" dirty="0">
              <a:latin typeface="+mj-lt"/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lb-LU" sz="2000" dirty="0">
                <a:latin typeface="+mj-lt"/>
                <a:ea typeface="ＭＳ Ｐゴシック" panose="020B0600070205080204" pitchFamily="34" charset="-128"/>
              </a:rPr>
              <a:t>	</a:t>
            </a:r>
          </a:p>
          <a:p>
            <a:pPr>
              <a:defRPr/>
            </a:pPr>
            <a:r>
              <a:rPr lang="lb-LU" sz="2000" b="1" dirty="0" smtClean="0">
                <a:latin typeface="+mj-lt"/>
                <a:ea typeface="ＭＳ Ｐゴシック" panose="020B0600070205080204" pitchFamily="34" charset="-128"/>
              </a:rPr>
              <a:t>Éducatrices</a:t>
            </a:r>
            <a:r>
              <a:rPr lang="lb-LU" sz="2000" dirty="0" smtClean="0"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lb-LU" sz="2000" dirty="0">
                <a:latin typeface="+mj-lt"/>
                <a:ea typeface="ＭＳ Ｐゴシック" panose="020B0600070205080204" pitchFamily="34" charset="-128"/>
              </a:rPr>
              <a:t>	</a:t>
            </a:r>
          </a:p>
          <a:p>
            <a:pPr>
              <a:defRPr/>
            </a:pPr>
            <a:r>
              <a:rPr lang="lb-LU" sz="2000" dirty="0">
                <a:latin typeface="+mj-lt"/>
                <a:ea typeface="ＭＳ Ｐゴシック" panose="020B0600070205080204" pitchFamily="34" charset="-128"/>
              </a:rPr>
              <a:t>05.03.2015 	</a:t>
            </a:r>
            <a:r>
              <a:rPr lang="lb-LU" sz="2000" dirty="0" smtClean="0">
                <a:latin typeface="+mj-lt"/>
                <a:ea typeface="ＭＳ Ｐゴシック" panose="020B0600070205080204" pitchFamily="34" charset="-128"/>
              </a:rPr>
              <a:t>16h00-18h30</a:t>
            </a:r>
            <a:endParaRPr lang="lb-LU" sz="2000" strike="sngStrike" dirty="0"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844074" y="1946840"/>
            <a:ext cx="404840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lb-LU" sz="2000" dirty="0" smtClean="0">
                <a:latin typeface="+mj-lt"/>
              </a:rPr>
              <a:t>Taille des </a:t>
            </a:r>
            <a:r>
              <a:rPr lang="de-DE" altLang="lb-LU" sz="2000" dirty="0" err="1" smtClean="0">
                <a:latin typeface="+mj-lt"/>
              </a:rPr>
              <a:t>groupes</a:t>
            </a:r>
            <a:r>
              <a:rPr lang="de-DE" altLang="lb-LU" sz="2000" dirty="0" smtClean="0">
                <a:latin typeface="+mj-lt"/>
              </a:rPr>
              <a:t> : </a:t>
            </a:r>
            <a:r>
              <a:rPr lang="de-DE" altLang="lb-LU" sz="2000" dirty="0">
                <a:latin typeface="+mj-lt"/>
              </a:rPr>
              <a:t>6 </a:t>
            </a:r>
            <a:r>
              <a:rPr lang="de-DE" altLang="lb-LU" sz="2000" dirty="0" smtClean="0">
                <a:latin typeface="+mj-lt"/>
              </a:rPr>
              <a:t>à 9 </a:t>
            </a:r>
            <a:r>
              <a:rPr lang="de-DE" altLang="lb-LU" sz="2000" dirty="0" err="1" smtClean="0">
                <a:latin typeface="+mj-lt"/>
              </a:rPr>
              <a:t>participants</a:t>
            </a:r>
            <a:endParaRPr lang="de-DE" altLang="lb-LU" sz="20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lb-LU" sz="20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lb-LU" sz="2000" dirty="0" err="1" smtClean="0">
                <a:latin typeface="+mj-lt"/>
              </a:rPr>
              <a:t>Durée</a:t>
            </a:r>
            <a:r>
              <a:rPr lang="de-DE" altLang="lb-LU" sz="2000" dirty="0" smtClean="0">
                <a:latin typeface="+mj-lt"/>
              </a:rPr>
              <a:t> : 2h30 à </a:t>
            </a:r>
            <a:r>
              <a:rPr lang="de-DE" altLang="lb-LU" sz="2000" dirty="0">
                <a:latin typeface="+mj-lt"/>
              </a:rPr>
              <a:t>3 </a:t>
            </a:r>
            <a:r>
              <a:rPr lang="de-DE" altLang="lb-LU" sz="2000" dirty="0" err="1" smtClean="0">
                <a:latin typeface="+mj-lt"/>
              </a:rPr>
              <a:t>heures</a:t>
            </a:r>
            <a:endParaRPr lang="de-DE" altLang="lb-LU" sz="2000" dirty="0">
              <a:latin typeface="+mj-lt"/>
            </a:endParaRPr>
          </a:p>
        </p:txBody>
      </p:sp>
      <p:sp>
        <p:nvSpPr>
          <p:cNvPr id="5" name="Right Arrow 4"/>
          <p:cNvSpPr>
            <a:spLocks noChangeArrowheads="1"/>
          </p:cNvSpPr>
          <p:nvPr/>
        </p:nvSpPr>
        <p:spPr bwMode="auto">
          <a:xfrm>
            <a:off x="5219700" y="4281488"/>
            <a:ext cx="360363" cy="287337"/>
          </a:xfrm>
          <a:prstGeom prst="rightArrow">
            <a:avLst>
              <a:gd name="adj1" fmla="val 50000"/>
              <a:gd name="adj2" fmla="val 50224"/>
            </a:avLst>
          </a:prstGeom>
          <a:solidFill>
            <a:srgbClr val="2CB4D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lb-LU" altLang="lb-LU" sz="900" b="1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 l="27513" t="9406" r="26323" b="32980"/>
          <a:stretch>
            <a:fillRect/>
          </a:stretch>
        </p:blipFill>
        <p:spPr bwMode="auto">
          <a:xfrm>
            <a:off x="5868144" y="3491706"/>
            <a:ext cx="2659062" cy="18669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Généralités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137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51520" y="1217362"/>
            <a:ext cx="6121400" cy="136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de-LU" altLang="lb-LU" sz="2400" dirty="0" smtClean="0">
                <a:latin typeface="+mj-lt"/>
              </a:rPr>
              <a:t>Dans </a:t>
            </a:r>
            <a:r>
              <a:rPr lang="de-LU" altLang="lb-LU" sz="2400" b="1" dirty="0" err="1" smtClean="0">
                <a:latin typeface="+mj-lt"/>
              </a:rPr>
              <a:t>tous</a:t>
            </a:r>
            <a:r>
              <a:rPr lang="de-LU" altLang="lb-LU" sz="2400" b="1" dirty="0" smtClean="0">
                <a:latin typeface="+mj-lt"/>
              </a:rPr>
              <a:t> les </a:t>
            </a:r>
            <a:r>
              <a:rPr lang="de-LU" altLang="lb-LU" sz="2400" b="1" dirty="0" err="1" smtClean="0">
                <a:latin typeface="+mj-lt"/>
              </a:rPr>
              <a:t>groupes</a:t>
            </a:r>
            <a:r>
              <a:rPr lang="de-LU" altLang="lb-LU" sz="2400" dirty="0" smtClean="0">
                <a:latin typeface="+mj-lt"/>
              </a:rPr>
              <a:t>, </a:t>
            </a:r>
            <a:r>
              <a:rPr lang="fr-FR" altLang="lb-LU" sz="2400" dirty="0" smtClean="0">
                <a:latin typeface="+mj-lt"/>
              </a:rPr>
              <a:t>l’éducation</a:t>
            </a:r>
            <a:r>
              <a:rPr lang="de-LU" altLang="lb-LU" sz="2400" dirty="0" smtClean="0">
                <a:latin typeface="+mj-lt"/>
              </a:rPr>
              <a:t> </a:t>
            </a:r>
            <a:r>
              <a:rPr lang="de-LU" altLang="lb-LU" sz="2400" dirty="0" err="1">
                <a:latin typeface="+mj-lt"/>
              </a:rPr>
              <a:t>précoce</a:t>
            </a:r>
            <a:r>
              <a:rPr lang="de-LU" altLang="lb-LU" sz="2400" dirty="0">
                <a:latin typeface="+mj-lt"/>
              </a:rPr>
              <a:t> </a:t>
            </a:r>
            <a:r>
              <a:rPr lang="de-LU" altLang="lb-LU" sz="2400" dirty="0" err="1" smtClean="0">
                <a:latin typeface="+mj-lt"/>
              </a:rPr>
              <a:t>est</a:t>
            </a:r>
            <a:r>
              <a:rPr lang="de-LU" altLang="lb-LU" sz="2400" dirty="0" smtClean="0">
                <a:latin typeface="+mj-lt"/>
              </a:rPr>
              <a:t> </a:t>
            </a:r>
            <a:r>
              <a:rPr lang="de-LU" altLang="lb-LU" sz="2400" dirty="0" err="1" smtClean="0">
                <a:latin typeface="+mj-lt"/>
              </a:rPr>
              <a:t>perçue</a:t>
            </a:r>
            <a:r>
              <a:rPr lang="de-LU" altLang="lb-LU" sz="2400" dirty="0" smtClean="0">
                <a:latin typeface="+mj-lt"/>
              </a:rPr>
              <a:t> </a:t>
            </a:r>
            <a:r>
              <a:rPr lang="de-LU" altLang="lb-LU" sz="2400" dirty="0" err="1" smtClean="0">
                <a:latin typeface="+mj-lt"/>
              </a:rPr>
              <a:t>comme</a:t>
            </a:r>
            <a:r>
              <a:rPr lang="de-LU" altLang="lb-LU" sz="2400" dirty="0" smtClean="0">
                <a:latin typeface="+mj-lt"/>
              </a:rPr>
              <a:t> </a:t>
            </a:r>
            <a:r>
              <a:rPr lang="de-LU" altLang="lb-LU" sz="2400" b="1" dirty="0" err="1" smtClean="0">
                <a:latin typeface="+mj-lt"/>
              </a:rPr>
              <a:t>importante</a:t>
            </a:r>
            <a:r>
              <a:rPr lang="de-LU" altLang="lb-LU" sz="2400" b="1" dirty="0" smtClean="0">
                <a:latin typeface="+mj-lt"/>
              </a:rPr>
              <a:t> </a:t>
            </a:r>
            <a:r>
              <a:rPr lang="de-LU" altLang="lb-LU" sz="2400" b="1" dirty="0" err="1" smtClean="0">
                <a:latin typeface="+mj-lt"/>
              </a:rPr>
              <a:t>pour</a:t>
            </a:r>
            <a:r>
              <a:rPr lang="de-LU" altLang="lb-LU" sz="2400" b="1" dirty="0" smtClean="0">
                <a:latin typeface="+mj-lt"/>
              </a:rPr>
              <a:t> le </a:t>
            </a:r>
            <a:r>
              <a:rPr lang="de-LU" altLang="lb-LU" sz="2400" b="1" dirty="0" err="1" smtClean="0">
                <a:latin typeface="+mj-lt"/>
              </a:rPr>
              <a:t>développement</a:t>
            </a:r>
            <a:r>
              <a:rPr lang="de-LU" altLang="lb-LU" sz="2400" b="1" dirty="0" smtClean="0">
                <a:latin typeface="+mj-lt"/>
              </a:rPr>
              <a:t> des </a:t>
            </a:r>
            <a:r>
              <a:rPr lang="de-LU" altLang="lb-LU" sz="2400" b="1" dirty="0" err="1" smtClean="0">
                <a:latin typeface="+mj-lt"/>
              </a:rPr>
              <a:t>enfants</a:t>
            </a:r>
            <a:r>
              <a:rPr lang="de-LU" altLang="lb-LU" sz="2400" b="1" dirty="0" smtClean="0">
                <a:latin typeface="+mj-lt"/>
              </a:rPr>
              <a:t>. </a:t>
            </a:r>
            <a:endParaRPr lang="de-LU" altLang="lb-LU" sz="2400" b="1" dirty="0">
              <a:latin typeface="+mj-lt"/>
            </a:endParaRPr>
          </a:p>
        </p:txBody>
      </p:sp>
      <p:pic>
        <p:nvPicPr>
          <p:cNvPr id="2970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085436"/>
            <a:ext cx="2153543" cy="152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6763" y="2780928"/>
            <a:ext cx="6651501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de-LU" altLang="lb-LU" sz="2000" dirty="0"/>
              <a:t>Les enfants y apprennent :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de-LU" altLang="lb-LU" sz="2000" dirty="0"/>
              <a:t>à devenir </a:t>
            </a:r>
            <a:r>
              <a:rPr lang="de-LU" altLang="lb-LU" sz="2000" b="1" dirty="0"/>
              <a:t>plus autonomes</a:t>
            </a:r>
            <a:r>
              <a:rPr lang="de-LU" altLang="lb-LU" sz="2000" dirty="0"/>
              <a:t>,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de-LU" altLang="lb-LU" sz="2000" b="1" dirty="0"/>
              <a:t>à cohabiter avec </a:t>
            </a:r>
            <a:r>
              <a:rPr lang="fr-FR" altLang="lb-LU" sz="2000" b="1" dirty="0"/>
              <a:t>d’autres</a:t>
            </a:r>
            <a:r>
              <a:rPr lang="de-LU" altLang="lb-LU" sz="2000" b="1" dirty="0"/>
              <a:t> enfants,</a:t>
            </a:r>
            <a:r>
              <a:rPr lang="de-LU" altLang="lb-LU" sz="2000" dirty="0"/>
              <a:t>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de-LU" altLang="lb-LU" sz="2000" dirty="0"/>
              <a:t>les </a:t>
            </a:r>
            <a:r>
              <a:rPr lang="de-LU" altLang="lb-LU" sz="2000" dirty="0" err="1" smtClean="0"/>
              <a:t>enfants</a:t>
            </a:r>
            <a:r>
              <a:rPr lang="de-LU" altLang="lb-LU" sz="2000" dirty="0" smtClean="0"/>
              <a:t> </a:t>
            </a:r>
            <a:r>
              <a:rPr lang="de-LU" altLang="lb-LU" sz="2000" dirty="0" err="1" smtClean="0"/>
              <a:t>qui</a:t>
            </a:r>
            <a:r>
              <a:rPr lang="de-LU" altLang="lb-LU" sz="2000" dirty="0" smtClean="0"/>
              <a:t> </a:t>
            </a:r>
            <a:r>
              <a:rPr lang="de-LU" altLang="lb-LU" sz="2000" dirty="0" err="1" smtClean="0"/>
              <a:t>ont</a:t>
            </a:r>
            <a:r>
              <a:rPr lang="de-LU" altLang="lb-LU" sz="2000" dirty="0" smtClean="0"/>
              <a:t> </a:t>
            </a:r>
            <a:r>
              <a:rPr lang="de-LU" altLang="lb-LU" sz="2000" dirty="0" err="1" smtClean="0"/>
              <a:t>une</a:t>
            </a:r>
            <a:r>
              <a:rPr lang="de-LU" altLang="lb-LU" sz="2000" dirty="0" smtClean="0"/>
              <a:t> </a:t>
            </a:r>
            <a:r>
              <a:rPr lang="de-LU" altLang="lb-LU" sz="2000" dirty="0" err="1" smtClean="0"/>
              <a:t>langue</a:t>
            </a:r>
            <a:r>
              <a:rPr lang="de-LU" altLang="lb-LU" sz="2000" dirty="0" smtClean="0"/>
              <a:t> </a:t>
            </a:r>
            <a:r>
              <a:rPr lang="de-LU" altLang="lb-LU" sz="2000" dirty="0" err="1"/>
              <a:t>maternelle</a:t>
            </a:r>
            <a:r>
              <a:rPr lang="de-LU" altLang="lb-LU" sz="2000" dirty="0"/>
              <a:t> </a:t>
            </a:r>
            <a:r>
              <a:rPr lang="de-LU" altLang="lb-LU" sz="2000" dirty="0" err="1" smtClean="0"/>
              <a:t>autre</a:t>
            </a:r>
            <a:r>
              <a:rPr lang="de-LU" altLang="lb-LU" sz="2000" dirty="0" smtClean="0"/>
              <a:t> </a:t>
            </a:r>
            <a:r>
              <a:rPr lang="de-LU" altLang="lb-LU" sz="2000" dirty="0" err="1" smtClean="0"/>
              <a:t>que</a:t>
            </a:r>
            <a:r>
              <a:rPr lang="de-LU" altLang="lb-LU" sz="2000" dirty="0" smtClean="0"/>
              <a:t> le </a:t>
            </a:r>
            <a:r>
              <a:rPr lang="de-LU" altLang="lb-LU" sz="2000" dirty="0" err="1" smtClean="0"/>
              <a:t>luxembourgeois</a:t>
            </a:r>
            <a:r>
              <a:rPr lang="de-LU" altLang="lb-LU" sz="2000" dirty="0" smtClean="0"/>
              <a:t> </a:t>
            </a:r>
            <a:r>
              <a:rPr lang="de-LU" altLang="lb-LU" sz="2000" dirty="0" err="1" smtClean="0"/>
              <a:t>acquièrent</a:t>
            </a:r>
            <a:r>
              <a:rPr lang="de-LU" altLang="lb-LU" sz="2000" dirty="0" smtClean="0"/>
              <a:t> </a:t>
            </a:r>
            <a:r>
              <a:rPr lang="de-LU" altLang="lb-LU" sz="2000" dirty="0"/>
              <a:t>leurs </a:t>
            </a:r>
            <a:r>
              <a:rPr lang="de-LU" altLang="lb-LU" sz="2000" b="1" dirty="0"/>
              <a:t>premières connaissances en langue luxembourgeoise.</a:t>
            </a:r>
            <a:r>
              <a:rPr lang="de-LU" altLang="lb-LU" sz="2000" dirty="0"/>
              <a:t> </a:t>
            </a:r>
            <a:endParaRPr lang="de-DE" altLang="lb-LU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8951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LU" sz="4000" kern="1200" baseline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/>
              <a:t>Evaluation globale de l’</a:t>
            </a:r>
            <a:r>
              <a:rPr lang="fr-FR" sz="2800" i="1" dirty="0" smtClean="0"/>
              <a:t>éducation précoce</a:t>
            </a:r>
            <a:endParaRPr lang="fr-FR" sz="2800" i="1" dirty="0"/>
          </a:p>
        </p:txBody>
      </p:sp>
      <p:sp>
        <p:nvSpPr>
          <p:cNvPr id="7" name="Rectangle 6"/>
          <p:cNvSpPr/>
          <p:nvPr/>
        </p:nvSpPr>
        <p:spPr>
          <a:xfrm>
            <a:off x="251520" y="2631462"/>
            <a:ext cx="6840760" cy="2813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31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12811" y="836712"/>
            <a:ext cx="5472112" cy="428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de-LU" altLang="lb-LU" sz="1600" dirty="0">
                <a:latin typeface="+mn-lt"/>
              </a:rPr>
              <a:t>Beaucoup </a:t>
            </a:r>
            <a:r>
              <a:rPr lang="fr-FR" altLang="lb-LU" sz="1600" dirty="0">
                <a:latin typeface="+mn-lt"/>
              </a:rPr>
              <a:t>d’enfants</a:t>
            </a:r>
            <a:r>
              <a:rPr lang="de-LU" altLang="lb-LU" sz="1600" dirty="0">
                <a:latin typeface="+mn-lt"/>
              </a:rPr>
              <a:t> </a:t>
            </a:r>
            <a:r>
              <a:rPr lang="fr-FR" altLang="lb-LU" sz="1600" dirty="0">
                <a:latin typeface="+mn-lt"/>
              </a:rPr>
              <a:t>n’ont</a:t>
            </a:r>
            <a:r>
              <a:rPr lang="de-LU" altLang="lb-LU" sz="1600" dirty="0">
                <a:latin typeface="+mn-lt"/>
              </a:rPr>
              <a:t> </a:t>
            </a:r>
            <a:r>
              <a:rPr lang="de-LU" altLang="lb-LU" sz="1600" b="1" dirty="0">
                <a:latin typeface="+mn-lt"/>
              </a:rPr>
              <a:t>plus de langue maternelle</a:t>
            </a:r>
            <a:r>
              <a:rPr lang="de-LU" altLang="lb-LU" sz="1600" dirty="0">
                <a:latin typeface="+mn-lt"/>
              </a:rPr>
              <a:t>, </a:t>
            </a:r>
            <a:r>
              <a:rPr lang="fr-FR" altLang="lb-LU" sz="1600" dirty="0">
                <a:latin typeface="+mn-lt"/>
              </a:rPr>
              <a:t>c’est-à-dire</a:t>
            </a:r>
            <a:r>
              <a:rPr lang="de-LU" altLang="lb-LU" sz="1600" dirty="0">
                <a:latin typeface="+mn-lt"/>
              </a:rPr>
              <a:t> </a:t>
            </a:r>
            <a:r>
              <a:rPr lang="fr-FR" altLang="lb-LU" sz="1600" dirty="0">
                <a:latin typeface="+mn-lt"/>
              </a:rPr>
              <a:t>qu’ils</a:t>
            </a:r>
            <a:r>
              <a:rPr lang="de-LU" altLang="lb-LU" sz="1600" dirty="0">
                <a:latin typeface="+mn-lt"/>
              </a:rPr>
              <a:t> parlent une langue différente de celle de </a:t>
            </a:r>
            <a:r>
              <a:rPr lang="de-LU" altLang="lb-LU" sz="1600" dirty="0" err="1" smtClean="0">
                <a:latin typeface="+mn-lt"/>
              </a:rPr>
              <a:t>leurs</a:t>
            </a:r>
            <a:r>
              <a:rPr lang="de-LU" altLang="lb-LU" sz="1600" dirty="0" smtClean="0">
                <a:latin typeface="+mn-lt"/>
              </a:rPr>
              <a:t> </a:t>
            </a:r>
            <a:r>
              <a:rPr lang="de-LU" altLang="lb-LU" sz="1600" dirty="0" err="1" smtClean="0">
                <a:latin typeface="+mn-lt"/>
              </a:rPr>
              <a:t>parents</a:t>
            </a:r>
            <a:r>
              <a:rPr lang="de-LU" altLang="lb-LU" sz="1600" dirty="0" smtClean="0">
                <a:latin typeface="+mn-lt"/>
              </a:rPr>
              <a:t> </a:t>
            </a:r>
            <a:r>
              <a:rPr lang="de-LU" altLang="lb-LU" sz="1600" dirty="0">
                <a:latin typeface="+mn-lt"/>
              </a:rPr>
              <a:t>et </a:t>
            </a:r>
            <a:r>
              <a:rPr lang="de-LU" altLang="lb-LU" sz="1600" dirty="0" err="1" smtClean="0">
                <a:latin typeface="+mn-lt"/>
              </a:rPr>
              <a:t>qu</a:t>
            </a:r>
            <a:r>
              <a:rPr lang="fr-FR" altLang="lb-LU" sz="1600" dirty="0" smtClean="0">
                <a:latin typeface="+mn-lt"/>
              </a:rPr>
              <a:t>e celle-ci est </a:t>
            </a:r>
            <a:r>
              <a:rPr lang="fr-FR" altLang="lb-LU" sz="1600" dirty="0">
                <a:latin typeface="+mn-lt"/>
              </a:rPr>
              <a:t>souvent </a:t>
            </a:r>
            <a:r>
              <a:rPr lang="fr-FR" altLang="lb-LU" sz="1600" dirty="0" smtClean="0">
                <a:latin typeface="+mn-lt"/>
              </a:rPr>
              <a:t>mal maîtrisée.</a:t>
            </a:r>
            <a:endParaRPr lang="de-LU" altLang="lb-LU" sz="1600" dirty="0">
              <a:latin typeface="+mn-lt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de-DE" altLang="lb-LU" sz="1600" dirty="0" smtClean="0">
                <a:latin typeface="+mn-lt"/>
              </a:rPr>
              <a:t>Tous </a:t>
            </a:r>
            <a:r>
              <a:rPr lang="de-DE" altLang="lb-LU" sz="1600" dirty="0">
                <a:latin typeface="+mn-lt"/>
              </a:rPr>
              <a:t>les participants des groupes d</a:t>
            </a:r>
            <a:r>
              <a:rPr lang="fr-FR" altLang="lb-LU" sz="1600" dirty="0">
                <a:latin typeface="+mn-lt"/>
              </a:rPr>
              <a:t>’échanges</a:t>
            </a:r>
            <a:r>
              <a:rPr lang="de-DE" altLang="lb-LU" sz="1600" dirty="0">
                <a:latin typeface="+mn-lt"/>
              </a:rPr>
              <a:t> considèrent la maîtrise </a:t>
            </a:r>
            <a:r>
              <a:rPr lang="fr-FR" altLang="lb-LU" sz="1600" dirty="0">
                <a:latin typeface="+mn-lt"/>
              </a:rPr>
              <a:t>d’une</a:t>
            </a:r>
            <a:r>
              <a:rPr lang="de-DE" altLang="lb-LU" sz="1600" dirty="0">
                <a:latin typeface="+mn-lt"/>
              </a:rPr>
              <a:t> langue maternelle comme une </a:t>
            </a:r>
            <a:r>
              <a:rPr lang="de-DE" altLang="lb-LU" sz="1600" b="1" dirty="0">
                <a:latin typeface="+mn-lt"/>
              </a:rPr>
              <a:t>condition préalable à </a:t>
            </a:r>
            <a:r>
              <a:rPr lang="fr-FR" altLang="lb-LU" sz="1600" b="1" dirty="0">
                <a:latin typeface="+mn-lt"/>
              </a:rPr>
              <a:t>l’apprentissage</a:t>
            </a:r>
            <a:r>
              <a:rPr lang="de-DE" altLang="lb-LU" sz="1600" b="1" dirty="0">
                <a:latin typeface="+mn-lt"/>
              </a:rPr>
              <a:t> des langues étrangères</a:t>
            </a:r>
            <a:r>
              <a:rPr lang="de-DE" altLang="lb-LU" sz="1600" dirty="0" smtClean="0">
                <a:latin typeface="+mn-lt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endParaRPr lang="de-DE" sz="1600" dirty="0" smtClean="0"/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de-DE" sz="1600" dirty="0" smtClean="0">
                <a:latin typeface="+mn-lt"/>
              </a:rPr>
              <a:t>Pour </a:t>
            </a:r>
            <a:r>
              <a:rPr lang="de-DE" sz="1600" dirty="0">
                <a:latin typeface="+mn-lt"/>
              </a:rPr>
              <a:t>le groupe des enseignants, la construction </a:t>
            </a:r>
            <a:r>
              <a:rPr lang="fr-FR" sz="1600" dirty="0">
                <a:latin typeface="+mn-lt"/>
              </a:rPr>
              <a:t>d’une</a:t>
            </a:r>
            <a:r>
              <a:rPr lang="de-DE" sz="1600" dirty="0">
                <a:latin typeface="+mn-lt"/>
              </a:rPr>
              <a:t> </a:t>
            </a:r>
            <a:r>
              <a:rPr lang="de-DE" sz="1600" b="1" dirty="0">
                <a:latin typeface="+mn-lt"/>
              </a:rPr>
              <a:t>bonne relation</a:t>
            </a:r>
            <a:r>
              <a:rPr lang="de-DE" sz="1600" dirty="0">
                <a:latin typeface="+mn-lt"/>
              </a:rPr>
              <a:t> avec </a:t>
            </a:r>
            <a:r>
              <a:rPr lang="fr-FR" sz="1600" dirty="0">
                <a:latin typeface="+mn-lt"/>
              </a:rPr>
              <a:t>l’enfant</a:t>
            </a:r>
            <a:r>
              <a:rPr lang="de-DE" sz="1600" dirty="0">
                <a:latin typeface="+mn-lt"/>
              </a:rPr>
              <a:t> semble être une des conditions les plus importantes pour </a:t>
            </a:r>
            <a:r>
              <a:rPr lang="fr-FR" sz="1600" dirty="0">
                <a:latin typeface="+mn-lt"/>
              </a:rPr>
              <a:t>l’apprentissage</a:t>
            </a:r>
            <a:r>
              <a:rPr lang="de-DE" sz="1600" dirty="0">
                <a:latin typeface="+mn-lt"/>
              </a:rPr>
              <a:t> de la langue luxembourgeoise</a:t>
            </a:r>
            <a:r>
              <a:rPr lang="de-DE" sz="1600" dirty="0" smtClean="0">
                <a:latin typeface="+mn-lt"/>
              </a:rPr>
              <a:t>.</a:t>
            </a:r>
            <a:endParaRPr lang="de-DE" sz="1600" dirty="0">
              <a:latin typeface="+mn-lt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de-DE" altLang="lb-LU" sz="1600" dirty="0">
                <a:latin typeface="+mn-lt"/>
              </a:rPr>
              <a:t>Seulement lorsque </a:t>
            </a:r>
            <a:r>
              <a:rPr lang="fr-FR" altLang="lb-LU" sz="1600" dirty="0" smtClean="0">
                <a:latin typeface="+mn-lt"/>
              </a:rPr>
              <a:t>l’enfant</a:t>
            </a:r>
            <a:r>
              <a:rPr lang="de-DE" altLang="lb-LU" sz="1600" dirty="0" smtClean="0">
                <a:latin typeface="+mn-lt"/>
              </a:rPr>
              <a:t> se </a:t>
            </a:r>
            <a:r>
              <a:rPr lang="de-DE" altLang="lb-LU" sz="1600" dirty="0" err="1" smtClean="0">
                <a:latin typeface="+mn-lt"/>
              </a:rPr>
              <a:t>sent</a:t>
            </a:r>
            <a:r>
              <a:rPr lang="de-DE" altLang="lb-LU" sz="1600" dirty="0" smtClean="0">
                <a:latin typeface="+mn-lt"/>
              </a:rPr>
              <a:t> </a:t>
            </a:r>
            <a:r>
              <a:rPr lang="de-DE" altLang="lb-LU" sz="1600" dirty="0">
                <a:latin typeface="+mn-lt"/>
              </a:rPr>
              <a:t>à </a:t>
            </a:r>
            <a:r>
              <a:rPr lang="fr-FR" altLang="lb-LU" sz="1600" dirty="0">
                <a:latin typeface="+mn-lt"/>
              </a:rPr>
              <a:t>l’aise</a:t>
            </a:r>
            <a:r>
              <a:rPr lang="de-DE" altLang="lb-LU" sz="1600" dirty="0">
                <a:latin typeface="+mn-lt"/>
              </a:rPr>
              <a:t> et en sécurité dans </a:t>
            </a:r>
            <a:r>
              <a:rPr lang="fr-FR" altLang="lb-LU" sz="1600" dirty="0">
                <a:latin typeface="+mn-lt"/>
              </a:rPr>
              <a:t>l’interaction</a:t>
            </a:r>
            <a:r>
              <a:rPr lang="de-DE" altLang="lb-LU" sz="1600" dirty="0">
                <a:latin typeface="+mn-lt"/>
              </a:rPr>
              <a:t> avec le personnel enseignant et </a:t>
            </a:r>
            <a:r>
              <a:rPr lang="de-DE" altLang="lb-LU" sz="1600" dirty="0" err="1" smtClean="0">
                <a:latin typeface="+mn-lt"/>
              </a:rPr>
              <a:t>éducatif</a:t>
            </a:r>
            <a:r>
              <a:rPr lang="de-DE" altLang="lb-LU" sz="1600" dirty="0" smtClean="0">
                <a:latin typeface="+mn-lt"/>
              </a:rPr>
              <a:t>, </a:t>
            </a:r>
            <a:r>
              <a:rPr lang="de-DE" altLang="lb-LU" sz="1600" dirty="0" err="1" smtClean="0">
                <a:latin typeface="+mn-lt"/>
              </a:rPr>
              <a:t>il</a:t>
            </a:r>
            <a:r>
              <a:rPr lang="de-DE" altLang="lb-LU" sz="1600" dirty="0" smtClean="0">
                <a:latin typeface="+mn-lt"/>
              </a:rPr>
              <a:t> </a:t>
            </a:r>
            <a:r>
              <a:rPr lang="de-DE" altLang="lb-LU" sz="1600" dirty="0">
                <a:latin typeface="+mn-lt"/>
              </a:rPr>
              <a:t>sera ouvert à </a:t>
            </a:r>
            <a:r>
              <a:rPr lang="fr-FR" altLang="lb-LU" sz="1600" dirty="0">
                <a:latin typeface="+mn-lt"/>
              </a:rPr>
              <a:t>l’apprentissage</a:t>
            </a:r>
            <a:r>
              <a:rPr lang="de-DE" altLang="lb-LU" sz="1600" dirty="0">
                <a:latin typeface="+mn-lt"/>
              </a:rPr>
              <a:t> </a:t>
            </a:r>
            <a:r>
              <a:rPr lang="fr-FR" altLang="lb-LU" sz="1600" dirty="0">
                <a:latin typeface="+mn-lt"/>
              </a:rPr>
              <a:t>d’une</a:t>
            </a:r>
            <a:r>
              <a:rPr lang="de-DE" altLang="lb-LU" sz="1600" dirty="0">
                <a:latin typeface="+mn-lt"/>
              </a:rPr>
              <a:t> nouvelle langue.</a:t>
            </a:r>
          </a:p>
        </p:txBody>
      </p:sp>
      <p:pic>
        <p:nvPicPr>
          <p:cNvPr id="30724" name="Picture 2" descr="http://blobsvc.wort.lu/picture/7c3d947e0b6d5b9d5f2b1bdbb7d8b6be/577/356/wortv3/56bfa1b667a9fbe2586d604e5f0a09557af07d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648" y="960074"/>
            <a:ext cx="2271712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18648" y="2780928"/>
            <a:ext cx="2396009" cy="205363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de-LU" altLang="lb-LU" sz="2000" i="1" dirty="0" smtClean="0">
                <a:latin typeface="+mj-lt"/>
                <a:ea typeface="Calibri" panose="020F0502020204030204" pitchFamily="34" charset="0"/>
              </a:rPr>
              <a:t>Kanner, déi keng Mammesprooch méi hunn… dat heescht et ass schwéier ouni eng Basis zu hunn – wou fänks du un?</a:t>
            </a:r>
            <a:endParaRPr lang="de-DE" altLang="lb-LU" sz="2000" dirty="0" smtClean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7951" y="836713"/>
            <a:ext cx="5616575" cy="194421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lb-LU" altLang="lb-LU" sz="900" b="1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396" y="3151341"/>
            <a:ext cx="5609200" cy="225482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lb-LU" altLang="lb-LU" sz="900" b="1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LU" sz="4000" kern="1200" baseline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/>
              <a:t>Groupes d’échanges : luxembourgeois</a:t>
            </a:r>
            <a:endParaRPr lang="fr-FR" sz="2800" i="1" dirty="0"/>
          </a:p>
        </p:txBody>
      </p:sp>
    </p:spTree>
    <p:extLst>
      <p:ext uri="{BB962C8B-B14F-4D97-AF65-F5344CB8AC3E}">
        <p14:creationId xmlns:p14="http://schemas.microsoft.com/office/powerpoint/2010/main" val="100526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323528" y="1124744"/>
            <a:ext cx="5472113" cy="423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de-LU" altLang="lb-LU" sz="1800" dirty="0">
                <a:latin typeface="+mj-lt"/>
              </a:rPr>
              <a:t>Les enfants ont un </a:t>
            </a:r>
            <a:r>
              <a:rPr lang="de-LU" altLang="lb-LU" sz="1800" b="1" dirty="0">
                <a:latin typeface="+mj-lt"/>
              </a:rPr>
              <a:t>niveau de développement différent</a:t>
            </a:r>
            <a:r>
              <a:rPr lang="de-LU" altLang="lb-LU" sz="1800" dirty="0">
                <a:latin typeface="+mj-lt"/>
              </a:rPr>
              <a:t> </a:t>
            </a:r>
            <a:r>
              <a:rPr lang="de-LU" altLang="lb-LU" sz="1800" dirty="0" err="1">
                <a:latin typeface="+mj-lt"/>
              </a:rPr>
              <a:t>dans</a:t>
            </a:r>
            <a:r>
              <a:rPr lang="de-LU" altLang="lb-LU" sz="1800" dirty="0">
                <a:latin typeface="+mj-lt"/>
              </a:rPr>
              <a:t> </a:t>
            </a:r>
            <a:r>
              <a:rPr lang="fr-FR" altLang="lb-LU" sz="1800" dirty="0" smtClean="0">
                <a:latin typeface="+mj-lt"/>
              </a:rPr>
              <a:t>l’éducation</a:t>
            </a:r>
            <a:r>
              <a:rPr lang="de-LU" altLang="lb-LU" sz="1800" dirty="0" smtClean="0">
                <a:latin typeface="+mj-lt"/>
              </a:rPr>
              <a:t> </a:t>
            </a:r>
            <a:r>
              <a:rPr lang="de-LU" altLang="lb-LU" sz="1800" dirty="0">
                <a:latin typeface="+mj-lt"/>
              </a:rPr>
              <a:t>précoce, déjà quand ils arrivent – p.ex. certains sont déjà </a:t>
            </a:r>
            <a:r>
              <a:rPr lang="de-LU" altLang="lb-LU" sz="1800" dirty="0" err="1">
                <a:latin typeface="+mj-lt"/>
              </a:rPr>
              <a:t>très</a:t>
            </a:r>
            <a:r>
              <a:rPr lang="de-LU" altLang="lb-LU" sz="1800" dirty="0">
                <a:latin typeface="+mj-lt"/>
              </a:rPr>
              <a:t> </a:t>
            </a:r>
            <a:r>
              <a:rPr lang="de-LU" altLang="lb-LU" sz="1800" dirty="0" smtClean="0">
                <a:latin typeface="+mj-lt"/>
              </a:rPr>
              <a:t>autonomes, </a:t>
            </a:r>
            <a:r>
              <a:rPr lang="fr-FR" altLang="lb-LU" sz="1800" dirty="0" smtClean="0">
                <a:latin typeface="+mj-lt"/>
              </a:rPr>
              <a:t>d’autres</a:t>
            </a:r>
            <a:r>
              <a:rPr lang="de-LU" altLang="lb-LU" sz="1800" dirty="0" smtClean="0">
                <a:latin typeface="+mj-lt"/>
              </a:rPr>
              <a:t> </a:t>
            </a:r>
            <a:r>
              <a:rPr lang="de-LU" altLang="lb-LU" sz="1800" dirty="0">
                <a:latin typeface="+mj-lt"/>
              </a:rPr>
              <a:t>dépendent encore fortement de </a:t>
            </a:r>
            <a:r>
              <a:rPr lang="fr-FR" altLang="lb-LU" sz="1800" dirty="0">
                <a:latin typeface="+mj-lt"/>
              </a:rPr>
              <a:t>l’aide</a:t>
            </a:r>
            <a:r>
              <a:rPr lang="de-LU" altLang="lb-LU" sz="1800" dirty="0">
                <a:latin typeface="+mj-lt"/>
              </a:rPr>
              <a:t> des parents ou du personnel. 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de-LU" altLang="lb-LU" sz="1800" dirty="0">
              <a:latin typeface="+mj-lt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de-LU" altLang="lb-LU" sz="1800" dirty="0">
                <a:latin typeface="+mj-lt"/>
              </a:rPr>
              <a:t>Dans toutes les discussions, les groupes ont souligné que </a:t>
            </a:r>
            <a:r>
              <a:rPr lang="fr-FR" altLang="lb-LU" sz="1800" dirty="0">
                <a:latin typeface="+mj-lt"/>
              </a:rPr>
              <a:t>l’éducation</a:t>
            </a:r>
            <a:r>
              <a:rPr lang="de-LU" altLang="lb-LU" sz="1800" dirty="0">
                <a:latin typeface="+mj-lt"/>
              </a:rPr>
              <a:t> précoce devrait être  </a:t>
            </a:r>
            <a:r>
              <a:rPr lang="de-LU" altLang="lb-LU" sz="1800" b="1" dirty="0">
                <a:latin typeface="+mj-lt"/>
              </a:rPr>
              <a:t>adaptée au niveau de développement</a:t>
            </a:r>
            <a:r>
              <a:rPr lang="de-LU" altLang="lb-LU" sz="1800" dirty="0">
                <a:latin typeface="+mj-lt"/>
              </a:rPr>
              <a:t> des </a:t>
            </a:r>
            <a:r>
              <a:rPr lang="de-LU" altLang="lb-LU" sz="1800" dirty="0" err="1" smtClean="0">
                <a:latin typeface="+mj-lt"/>
              </a:rPr>
              <a:t>enfants</a:t>
            </a:r>
            <a:r>
              <a:rPr lang="de-LU" altLang="lb-LU" sz="1800" dirty="0" smtClean="0">
                <a:latin typeface="+mj-lt"/>
              </a:rPr>
              <a:t>.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de-LU" altLang="lb-LU" sz="1800" dirty="0">
              <a:latin typeface="+mj-lt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de-DE" altLang="lb-LU" sz="1800" dirty="0">
              <a:latin typeface="+mj-lt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de-LU" altLang="lb-LU" sz="1800" b="1" dirty="0">
                <a:latin typeface="+mj-lt"/>
              </a:rPr>
              <a:t>Les enfants présentant des </a:t>
            </a:r>
            <a:r>
              <a:rPr lang="de-LU" altLang="lb-LU" sz="1800" b="1" dirty="0" err="1" smtClean="0">
                <a:latin typeface="+mj-lt"/>
              </a:rPr>
              <a:t>difficultés</a:t>
            </a:r>
            <a:r>
              <a:rPr lang="de-LU" altLang="lb-LU" sz="1800" b="1" dirty="0" smtClean="0">
                <a:latin typeface="+mj-lt"/>
              </a:rPr>
              <a:t> </a:t>
            </a:r>
            <a:r>
              <a:rPr lang="de-LU" altLang="lb-LU" sz="1800" dirty="0">
                <a:latin typeface="+mj-lt"/>
              </a:rPr>
              <a:t>devraient </a:t>
            </a:r>
            <a:r>
              <a:rPr lang="de-LU" altLang="lb-LU" sz="1800" dirty="0" err="1">
                <a:latin typeface="+mj-lt"/>
              </a:rPr>
              <a:t>déjà</a:t>
            </a:r>
            <a:r>
              <a:rPr lang="de-LU" altLang="lb-LU" sz="1800" dirty="0">
                <a:latin typeface="+mj-lt"/>
              </a:rPr>
              <a:t> </a:t>
            </a:r>
            <a:r>
              <a:rPr lang="de-LU" altLang="lb-LU" sz="1800" dirty="0" err="1" smtClean="0">
                <a:latin typeface="+mj-lt"/>
              </a:rPr>
              <a:t>bénéficier</a:t>
            </a:r>
            <a:r>
              <a:rPr lang="de-LU" altLang="lb-LU" sz="1800" dirty="0" smtClean="0">
                <a:latin typeface="+mj-lt"/>
              </a:rPr>
              <a:t> </a:t>
            </a:r>
            <a:r>
              <a:rPr lang="fr-FR" altLang="lb-LU" sz="1800" dirty="0" smtClean="0">
                <a:latin typeface="+mj-lt"/>
              </a:rPr>
              <a:t>d’un</a:t>
            </a:r>
            <a:r>
              <a:rPr lang="de-LU" altLang="lb-LU" sz="1800" dirty="0" smtClean="0">
                <a:latin typeface="+mj-lt"/>
              </a:rPr>
              <a:t> </a:t>
            </a:r>
            <a:r>
              <a:rPr lang="de-LU" altLang="lb-LU" sz="1800" dirty="0">
                <a:latin typeface="+mj-lt"/>
              </a:rPr>
              <a:t>diagnostic précoce et </a:t>
            </a:r>
            <a:r>
              <a:rPr lang="fr-FR" altLang="lb-LU" sz="1800" dirty="0">
                <a:latin typeface="+mj-lt"/>
              </a:rPr>
              <a:t>d’un</a:t>
            </a:r>
            <a:r>
              <a:rPr lang="de-LU" altLang="lb-LU" sz="1800" dirty="0">
                <a:latin typeface="+mj-lt"/>
              </a:rPr>
              <a:t> soutien particulier dans </a:t>
            </a:r>
            <a:r>
              <a:rPr lang="fr-FR" altLang="lb-LU" sz="1800" dirty="0">
                <a:latin typeface="+mj-lt"/>
              </a:rPr>
              <a:t>l’éducation</a:t>
            </a:r>
            <a:r>
              <a:rPr lang="de-LU" altLang="lb-LU" sz="1800" dirty="0">
                <a:latin typeface="+mj-lt"/>
              </a:rPr>
              <a:t> précoce.</a:t>
            </a:r>
            <a:endParaRPr lang="de-DE" altLang="lb-LU" sz="1800" dirty="0">
              <a:latin typeface="+mj-lt"/>
            </a:endParaRPr>
          </a:p>
        </p:txBody>
      </p:sp>
      <p:pic>
        <p:nvPicPr>
          <p:cNvPr id="3174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72816"/>
            <a:ext cx="24098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432524" y="3790454"/>
            <a:ext cx="2289175" cy="1323975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lb-LU" sz="2000" i="1" dirty="0" smtClean="0">
                <a:solidFill>
                  <a:srgbClr val="000000"/>
                </a:solidFill>
                <a:latin typeface="+mj-lt"/>
              </a:rPr>
              <a:t>„… mir kënnen net soen, mir missten se all dat selwecht maachen loosen.</a:t>
            </a:r>
            <a:r>
              <a:rPr lang="de-DE" altLang="en-US" sz="2000" i="1" dirty="0" smtClean="0">
                <a:solidFill>
                  <a:srgbClr val="000000"/>
                </a:solidFill>
                <a:latin typeface="+mj-lt"/>
              </a:rPr>
              <a:t>“</a:t>
            </a:r>
            <a:r>
              <a:rPr lang="de-DE" altLang="lb-LU" sz="2000" i="1" dirty="0" smtClean="0">
                <a:solidFill>
                  <a:srgbClr val="000000"/>
                </a:solidFill>
                <a:latin typeface="+mj-lt"/>
              </a:rPr>
              <a:t> </a:t>
            </a:r>
            <a:endParaRPr lang="de-DE" altLang="lb-LU" sz="2000" dirty="0" smtClean="0">
              <a:latin typeface="+mj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LU" sz="4000" kern="1200" baseline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/>
              <a:t>Groupes d’échanges : niveau de développement</a:t>
            </a:r>
            <a:endParaRPr lang="fr-FR" sz="2800" i="1" dirty="0"/>
          </a:p>
        </p:txBody>
      </p:sp>
      <p:sp>
        <p:nvSpPr>
          <p:cNvPr id="8" name="Rectangle 7"/>
          <p:cNvSpPr/>
          <p:nvPr/>
        </p:nvSpPr>
        <p:spPr>
          <a:xfrm>
            <a:off x="179512" y="968225"/>
            <a:ext cx="6049392" cy="31088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179512" y="4077072"/>
            <a:ext cx="6049392" cy="14485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46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539552" y="1628800"/>
            <a:ext cx="7850188" cy="324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indent="-457200" algn="just">
              <a:lnSpc>
                <a:spcPct val="115000"/>
              </a:lnSpc>
              <a:spcBef>
                <a:spcPct val="0"/>
              </a:spcBef>
              <a:buFontTx/>
              <a:buAutoNum type="alphaLcParenBoth"/>
            </a:pPr>
            <a:r>
              <a:rPr lang="de-LU" altLang="lb-LU" sz="2000" dirty="0">
                <a:latin typeface="+mj-lt"/>
              </a:rPr>
              <a:t>Importance de la flexibilité dans </a:t>
            </a:r>
            <a:r>
              <a:rPr lang="fr-FR" altLang="lb-LU" sz="2000" dirty="0">
                <a:latin typeface="+mj-lt"/>
              </a:rPr>
              <a:t>l’accueil</a:t>
            </a:r>
            <a:r>
              <a:rPr lang="de-LU" altLang="lb-LU" sz="2000" dirty="0">
                <a:latin typeface="+mj-lt"/>
              </a:rPr>
              <a:t> des enfants : les enfants devraient pouvoir arriver entre </a:t>
            </a:r>
            <a:r>
              <a:rPr lang="de-LU" altLang="lb-LU" sz="2000" b="1" dirty="0">
                <a:latin typeface="+mj-lt"/>
              </a:rPr>
              <a:t>8</a:t>
            </a:r>
            <a:r>
              <a:rPr lang="de-LU" altLang="lb-LU" sz="2000" dirty="0">
                <a:latin typeface="+mj-lt"/>
              </a:rPr>
              <a:t> </a:t>
            </a:r>
            <a:r>
              <a:rPr lang="de-LU" altLang="lb-LU" sz="2000" b="1" dirty="0">
                <a:latin typeface="+mj-lt"/>
              </a:rPr>
              <a:t>et 9 </a:t>
            </a:r>
            <a:r>
              <a:rPr lang="de-LU" altLang="lb-LU" sz="2000" b="1" dirty="0" err="1" smtClean="0">
                <a:latin typeface="+mj-lt"/>
              </a:rPr>
              <a:t>heures</a:t>
            </a:r>
            <a:r>
              <a:rPr lang="de-LU" altLang="lb-LU" sz="2000" dirty="0">
                <a:latin typeface="+mj-lt"/>
              </a:rPr>
              <a:t>.</a:t>
            </a:r>
            <a:endParaRPr lang="de-LU" altLang="lb-LU" sz="2000" b="1" i="1" dirty="0">
              <a:latin typeface="+mj-lt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de-DE" altLang="lb-LU" sz="2000" dirty="0">
              <a:latin typeface="+mj-lt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de-LU" altLang="lb-LU" sz="2000" dirty="0">
                <a:latin typeface="+mj-lt"/>
              </a:rPr>
              <a:t>(</a:t>
            </a:r>
            <a:r>
              <a:rPr lang="de-LU" altLang="lb-LU" sz="2000" dirty="0" smtClean="0">
                <a:latin typeface="+mj-lt"/>
              </a:rPr>
              <a:t>b) </a:t>
            </a:r>
            <a:r>
              <a:rPr lang="de-LU" altLang="lb-LU" sz="2000" dirty="0" err="1" smtClean="0">
                <a:latin typeface="+mj-lt"/>
              </a:rPr>
              <a:t>Beaucoup</a:t>
            </a:r>
            <a:r>
              <a:rPr lang="de-LU" altLang="lb-LU" sz="2000" dirty="0" smtClean="0">
                <a:latin typeface="+mj-lt"/>
              </a:rPr>
              <a:t> </a:t>
            </a:r>
            <a:r>
              <a:rPr lang="fr-FR" altLang="lb-LU" sz="2000" dirty="0" smtClean="0">
                <a:latin typeface="+mj-lt"/>
              </a:rPr>
              <a:t>d’enfants</a:t>
            </a:r>
            <a:r>
              <a:rPr lang="de-LU" altLang="lb-LU" sz="2000" dirty="0" smtClean="0">
                <a:latin typeface="+mj-lt"/>
              </a:rPr>
              <a:t> </a:t>
            </a:r>
            <a:r>
              <a:rPr lang="de-LU" altLang="lb-LU" sz="2000" dirty="0">
                <a:latin typeface="+mj-lt"/>
              </a:rPr>
              <a:t>vivent </a:t>
            </a:r>
            <a:r>
              <a:rPr lang="de-LU" altLang="lb-LU" sz="2000" b="1" dirty="0">
                <a:latin typeface="+mj-lt"/>
              </a:rPr>
              <a:t>plusieurs changements de structure par jour </a:t>
            </a:r>
            <a:r>
              <a:rPr lang="de-LU" altLang="lb-LU" sz="2000" dirty="0">
                <a:latin typeface="+mj-lt"/>
              </a:rPr>
              <a:t>entre </a:t>
            </a:r>
            <a:r>
              <a:rPr lang="fr-FR" altLang="lb-LU" sz="2000" dirty="0">
                <a:latin typeface="+mj-lt"/>
              </a:rPr>
              <a:t>l’éducation</a:t>
            </a:r>
            <a:r>
              <a:rPr lang="de-LU" altLang="lb-LU" sz="2000" dirty="0">
                <a:latin typeface="+mj-lt"/>
              </a:rPr>
              <a:t> précoce et la </a:t>
            </a:r>
            <a:r>
              <a:rPr lang="de-LU" altLang="lb-LU" sz="2000" dirty="0" err="1" smtClean="0">
                <a:latin typeface="+mj-lt"/>
              </a:rPr>
              <a:t>crèche</a:t>
            </a:r>
            <a:r>
              <a:rPr lang="de-LU" altLang="lb-LU" sz="2000" dirty="0" smtClean="0">
                <a:latin typeface="+mj-lt"/>
              </a:rPr>
              <a:t>/</a:t>
            </a:r>
            <a:r>
              <a:rPr lang="de-LU" altLang="lb-LU" sz="2000" dirty="0" err="1" smtClean="0">
                <a:latin typeface="+mj-lt"/>
              </a:rPr>
              <a:t>maison</a:t>
            </a:r>
            <a:r>
              <a:rPr lang="de-LU" altLang="lb-LU" sz="2000" dirty="0">
                <a:latin typeface="+mj-lt"/>
              </a:rPr>
              <a:t>-</a:t>
            </a:r>
            <a:r>
              <a:rPr lang="de-LU" altLang="lb-LU" sz="2000" dirty="0" smtClean="0">
                <a:latin typeface="+mj-lt"/>
              </a:rPr>
              <a:t>relais</a:t>
            </a:r>
            <a:r>
              <a:rPr lang="de-LU" altLang="lb-LU" sz="2000" dirty="0">
                <a:latin typeface="+mj-lt"/>
              </a:rPr>
              <a:t>, ce qui pèse sur leur bien-être et </a:t>
            </a:r>
            <a:r>
              <a:rPr lang="de-LU" altLang="lb-LU" sz="2000" dirty="0" err="1">
                <a:latin typeface="+mj-lt"/>
              </a:rPr>
              <a:t>leurs</a:t>
            </a:r>
            <a:r>
              <a:rPr lang="de-LU" altLang="lb-LU" sz="2000" dirty="0">
                <a:latin typeface="+mj-lt"/>
              </a:rPr>
              <a:t> </a:t>
            </a:r>
            <a:r>
              <a:rPr lang="de-LU" altLang="lb-LU" sz="2000" dirty="0" err="1" smtClean="0">
                <a:latin typeface="+mj-lt"/>
              </a:rPr>
              <a:t>rythmes</a:t>
            </a:r>
            <a:r>
              <a:rPr lang="de-LU" altLang="lb-LU" sz="2000" dirty="0">
                <a:latin typeface="+mj-lt"/>
              </a:rPr>
              <a:t>.</a:t>
            </a:r>
          </a:p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de-DE" altLang="lb-LU" sz="2000" dirty="0">
              <a:latin typeface="+mj-lt"/>
            </a:endParaRPr>
          </a:p>
          <a:p>
            <a:pPr algn="just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de-LU" altLang="lb-LU" sz="2000" dirty="0">
                <a:latin typeface="+mj-lt"/>
              </a:rPr>
              <a:t>(c) </a:t>
            </a:r>
            <a:r>
              <a:rPr lang="fr-FR" altLang="lb-LU" sz="2000" dirty="0">
                <a:latin typeface="+mj-lt"/>
              </a:rPr>
              <a:t>L’idée</a:t>
            </a:r>
            <a:r>
              <a:rPr lang="de-LU" altLang="lb-LU" sz="2000" dirty="0">
                <a:latin typeface="+mj-lt"/>
              </a:rPr>
              <a:t> est </a:t>
            </a:r>
            <a:r>
              <a:rPr lang="de-LU" altLang="lb-LU" sz="2000" dirty="0" err="1">
                <a:latin typeface="+mj-lt"/>
              </a:rPr>
              <a:t>proposée</a:t>
            </a:r>
            <a:r>
              <a:rPr lang="de-LU" altLang="lb-LU" sz="2000" dirty="0">
                <a:latin typeface="+mj-lt"/>
              </a:rPr>
              <a:t> </a:t>
            </a:r>
            <a:r>
              <a:rPr lang="de-LU" altLang="lb-LU" sz="2000" dirty="0" err="1" smtClean="0">
                <a:latin typeface="+mj-lt"/>
              </a:rPr>
              <a:t>d‘offrir</a:t>
            </a:r>
            <a:r>
              <a:rPr lang="de-LU" altLang="lb-LU" sz="2000" dirty="0" smtClean="0">
                <a:latin typeface="+mj-lt"/>
              </a:rPr>
              <a:t> </a:t>
            </a:r>
            <a:r>
              <a:rPr lang="fr-FR" altLang="lb-LU" sz="2000" dirty="0" smtClean="0">
                <a:latin typeface="+mj-lt"/>
              </a:rPr>
              <a:t>l’éducation</a:t>
            </a:r>
            <a:r>
              <a:rPr lang="de-LU" altLang="lb-LU" sz="2000" dirty="0" smtClean="0">
                <a:latin typeface="+mj-lt"/>
              </a:rPr>
              <a:t> </a:t>
            </a:r>
            <a:r>
              <a:rPr lang="de-LU" altLang="lb-LU" sz="2000" dirty="0">
                <a:latin typeface="+mj-lt"/>
              </a:rPr>
              <a:t>précoce </a:t>
            </a:r>
            <a:r>
              <a:rPr lang="de-LU" altLang="lb-LU" sz="2000" b="1" dirty="0">
                <a:latin typeface="+mj-lt"/>
              </a:rPr>
              <a:t>seulement le matin </a:t>
            </a:r>
            <a:r>
              <a:rPr lang="de-LU" altLang="lb-LU" sz="2000" dirty="0">
                <a:latin typeface="+mj-lt"/>
              </a:rPr>
              <a:t>pour éviter trop de changements aux enfants. </a:t>
            </a:r>
            <a:endParaRPr lang="de-DE" altLang="lb-LU" sz="2000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LU" sz="4000" kern="1200" baseline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/>
              <a:t>Groupes d’échanges : structure de l’</a:t>
            </a:r>
            <a:r>
              <a:rPr lang="fr-FR" sz="2800" i="1" dirty="0" smtClean="0"/>
              <a:t>éducation précoce</a:t>
            </a:r>
            <a:endParaRPr lang="fr-FR" sz="2800" i="1" dirty="0"/>
          </a:p>
        </p:txBody>
      </p:sp>
      <p:sp>
        <p:nvSpPr>
          <p:cNvPr id="5" name="Rectangle 4"/>
          <p:cNvSpPr/>
          <p:nvPr/>
        </p:nvSpPr>
        <p:spPr>
          <a:xfrm>
            <a:off x="179512" y="1484784"/>
            <a:ext cx="8713688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179512" y="2564904"/>
            <a:ext cx="8713688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179512" y="3789040"/>
            <a:ext cx="8713688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65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Résumé</a:t>
            </a:r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306739" y="2203401"/>
            <a:ext cx="8530521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2400" dirty="0" smtClean="0"/>
              <a:t>Tous </a:t>
            </a:r>
            <a:r>
              <a:rPr lang="fr-CH" sz="2400" dirty="0"/>
              <a:t>les groupes confirment </a:t>
            </a:r>
            <a:r>
              <a:rPr lang="fr-CH" sz="2400" dirty="0" smtClean="0"/>
              <a:t>l’importance de </a:t>
            </a:r>
            <a:r>
              <a:rPr lang="fr-CH" sz="2400" dirty="0"/>
              <a:t>l’éducation précoce pour le développement de l’enfant ainsi que l’inclusion de groupes sociaux divers.</a:t>
            </a:r>
          </a:p>
          <a:p>
            <a:r>
              <a:rPr lang="fr-CH" sz="2400" dirty="0"/>
              <a:t> </a:t>
            </a:r>
          </a:p>
          <a:p>
            <a:r>
              <a:rPr lang="fr-CH" sz="2400" dirty="0"/>
              <a:t>Aucun groupe ne </a:t>
            </a:r>
            <a:r>
              <a:rPr lang="fr-CH" sz="2400" dirty="0" smtClean="0"/>
              <a:t>remet en question la fonctionnalité de </a:t>
            </a:r>
            <a:r>
              <a:rPr lang="fr-CH" sz="2400" dirty="0"/>
              <a:t>l’éducation précoce.</a:t>
            </a:r>
            <a:endParaRPr lang="fr-CH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9295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Durée de l’étude : août 2014 – mai 2015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Structure : division en 4 études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927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Aperçu des quatre études</a:t>
            </a:r>
            <a:endParaRPr lang="fr-FR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22610" y="1628800"/>
            <a:ext cx="882139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Arial Narrow" panose="020B0606020202030204" pitchFamily="34" charset="0"/>
              <a:buAutoNum type="romanUcPeriod"/>
            </a:pPr>
            <a:r>
              <a:rPr lang="fr-FR" altLang="lb-LU" sz="1900" dirty="0">
                <a:latin typeface="+mj-lt"/>
              </a:rPr>
              <a:t>Analyse des données secondaires </a:t>
            </a:r>
            <a:r>
              <a:rPr lang="fr-FR" altLang="lb-LU" sz="1900" dirty="0" smtClean="0">
                <a:latin typeface="+mj-lt"/>
              </a:rPr>
              <a:t>portant </a:t>
            </a:r>
            <a:r>
              <a:rPr lang="fr-FR" altLang="lb-LU" sz="1900" dirty="0">
                <a:latin typeface="+mj-lt"/>
              </a:rPr>
              <a:t>sur l’éducation précoce pour les années </a:t>
            </a:r>
            <a:r>
              <a:rPr lang="fr-FR" altLang="lb-LU" sz="1900" dirty="0" smtClean="0">
                <a:latin typeface="+mj-lt"/>
              </a:rPr>
              <a:t>2011-12, 2012-13 </a:t>
            </a:r>
            <a:r>
              <a:rPr lang="fr-FR" altLang="lb-LU" sz="1900" dirty="0">
                <a:latin typeface="+mj-lt"/>
              </a:rPr>
              <a:t>et </a:t>
            </a:r>
            <a:r>
              <a:rPr lang="fr-FR" altLang="lb-LU" sz="1900" dirty="0" smtClean="0">
                <a:latin typeface="+mj-lt"/>
              </a:rPr>
              <a:t>2013-14</a:t>
            </a:r>
            <a:endParaRPr lang="fr-FR" altLang="lb-LU" sz="1900" dirty="0">
              <a:latin typeface="+mj-lt"/>
            </a:endParaRPr>
          </a:p>
          <a:p>
            <a:pPr>
              <a:spcBef>
                <a:spcPct val="0"/>
              </a:spcBef>
              <a:buFont typeface="Arial Narrow" panose="020B0606020202030204" pitchFamily="34" charset="0"/>
              <a:buAutoNum type="romanUcPeriod"/>
            </a:pPr>
            <a:endParaRPr lang="fr-FR" altLang="lb-LU" sz="1900" dirty="0">
              <a:latin typeface="+mj-lt"/>
            </a:endParaRPr>
          </a:p>
          <a:p>
            <a:pPr>
              <a:spcBef>
                <a:spcPct val="0"/>
              </a:spcBef>
              <a:buFont typeface="Arial Narrow" panose="020B0606020202030204" pitchFamily="34" charset="0"/>
              <a:buAutoNum type="romanUcPeriod"/>
            </a:pPr>
            <a:r>
              <a:rPr lang="fr-FR" altLang="lb-LU" sz="1900" dirty="0">
                <a:latin typeface="+mj-lt"/>
              </a:rPr>
              <a:t>Analyse exploratoire </a:t>
            </a:r>
            <a:r>
              <a:rPr lang="fr-FR" altLang="lb-LU" sz="1900" dirty="0" smtClean="0">
                <a:latin typeface="+mj-lt"/>
              </a:rPr>
              <a:t>de </a:t>
            </a:r>
            <a:r>
              <a:rPr lang="fr-FR" altLang="lb-LU" sz="1900" dirty="0">
                <a:latin typeface="+mj-lt"/>
              </a:rPr>
              <a:t>l’utilisation et des objectifs de l’éducation précoce  – </a:t>
            </a:r>
            <a:r>
              <a:rPr lang="fr-FR" altLang="lb-LU" sz="1900" dirty="0" smtClean="0">
                <a:latin typeface="+mj-lt"/>
              </a:rPr>
              <a:t>perspectives </a:t>
            </a:r>
            <a:r>
              <a:rPr lang="fr-FR" altLang="lb-LU" sz="1900" dirty="0">
                <a:latin typeface="+mj-lt"/>
              </a:rPr>
              <a:t>des parents, </a:t>
            </a:r>
            <a:r>
              <a:rPr lang="fr-FR" altLang="lb-LU" sz="1900" dirty="0" smtClean="0">
                <a:latin typeface="+mj-lt"/>
              </a:rPr>
              <a:t>des enseignants, des éducateurs et des </a:t>
            </a:r>
            <a:r>
              <a:rPr lang="fr-FR" altLang="lb-LU" sz="1900" dirty="0">
                <a:latin typeface="+mj-lt"/>
              </a:rPr>
              <a:t>représentants communaux</a:t>
            </a:r>
          </a:p>
          <a:p>
            <a:pPr>
              <a:spcBef>
                <a:spcPct val="0"/>
              </a:spcBef>
              <a:buFont typeface="Arial Narrow" panose="020B0606020202030204" pitchFamily="34" charset="0"/>
              <a:buAutoNum type="romanUcPeriod"/>
            </a:pPr>
            <a:endParaRPr lang="fr-FR" altLang="lb-LU" sz="1900" dirty="0">
              <a:latin typeface="+mj-lt"/>
            </a:endParaRPr>
          </a:p>
          <a:p>
            <a:pPr>
              <a:spcBef>
                <a:spcPct val="0"/>
              </a:spcBef>
              <a:buFont typeface="Arial Narrow" panose="020B0606020202030204" pitchFamily="34" charset="0"/>
              <a:buAutoNum type="romanUcPeriod"/>
            </a:pPr>
            <a:r>
              <a:rPr lang="fr-LU" altLang="lb-LU" sz="1900" dirty="0" smtClean="0">
                <a:latin typeface="+mj-lt"/>
              </a:rPr>
              <a:t>Groupes </a:t>
            </a:r>
            <a:r>
              <a:rPr lang="fr-LU" altLang="lb-LU" sz="1900" dirty="0">
                <a:latin typeface="+mj-lt"/>
              </a:rPr>
              <a:t>d’échange avec les différents acteurs de l’éducation </a:t>
            </a:r>
            <a:r>
              <a:rPr lang="fr-LU" altLang="lb-LU" sz="1900" dirty="0" smtClean="0">
                <a:latin typeface="+mj-lt"/>
              </a:rPr>
              <a:t>précoce </a:t>
            </a:r>
            <a:r>
              <a:rPr lang="fr-FR" altLang="lb-LU" sz="1900" dirty="0" smtClean="0">
                <a:latin typeface="+mj-lt"/>
              </a:rPr>
              <a:t>– </a:t>
            </a:r>
            <a:r>
              <a:rPr lang="fr-FR" altLang="lb-LU" sz="1900" dirty="0">
                <a:latin typeface="+mj-lt"/>
              </a:rPr>
              <a:t>a</a:t>
            </a:r>
            <a:r>
              <a:rPr lang="fr-FR" altLang="lb-LU" sz="1900" dirty="0" smtClean="0">
                <a:latin typeface="+mj-lt"/>
              </a:rPr>
              <a:t>nalyse qualitative approfondie avec des inspecteurs, des enseignants, des éducateurs et des représentants communaux</a:t>
            </a:r>
          </a:p>
          <a:p>
            <a:pPr>
              <a:spcBef>
                <a:spcPct val="0"/>
              </a:spcBef>
              <a:buFont typeface="Arial Narrow" panose="020B0606020202030204" pitchFamily="34" charset="0"/>
              <a:buAutoNum type="romanUcPeriod"/>
            </a:pPr>
            <a:endParaRPr lang="fr-FR" altLang="lb-LU" sz="1900" dirty="0">
              <a:latin typeface="+mj-lt"/>
            </a:endParaRPr>
          </a:p>
          <a:p>
            <a:pPr>
              <a:spcBef>
                <a:spcPct val="0"/>
              </a:spcBef>
              <a:buFont typeface="Arial Narrow" panose="020B0606020202030204" pitchFamily="34" charset="0"/>
              <a:buAutoNum type="romanUcPeriod"/>
            </a:pPr>
            <a:r>
              <a:rPr lang="fr-FR" altLang="lb-LU" sz="1900" dirty="0">
                <a:latin typeface="+mj-lt"/>
              </a:rPr>
              <a:t>É</a:t>
            </a:r>
            <a:r>
              <a:rPr lang="fr-FR" altLang="lb-LU" sz="1900" dirty="0" smtClean="0">
                <a:latin typeface="+mj-lt"/>
              </a:rPr>
              <a:t>valuation </a:t>
            </a:r>
            <a:r>
              <a:rPr lang="fr-FR" altLang="lb-LU" sz="1900" dirty="0">
                <a:latin typeface="+mj-lt"/>
              </a:rPr>
              <a:t>des structures par le biais </a:t>
            </a:r>
            <a:r>
              <a:rPr lang="fr-FR" altLang="lb-LU" sz="1900" dirty="0" smtClean="0">
                <a:latin typeface="+mj-lt"/>
              </a:rPr>
              <a:t>des échelles d’évaluation </a:t>
            </a:r>
            <a:r>
              <a:rPr lang="fr-FR" altLang="lb-LU" sz="1900" i="1" dirty="0" err="1">
                <a:latin typeface="+mj-lt"/>
              </a:rPr>
              <a:t>Environment</a:t>
            </a:r>
            <a:r>
              <a:rPr lang="fr-FR" altLang="lb-LU" sz="1900" i="1" dirty="0">
                <a:latin typeface="+mj-lt"/>
              </a:rPr>
              <a:t> Rating </a:t>
            </a:r>
            <a:r>
              <a:rPr lang="fr-FR" altLang="lb-LU" sz="1900" i="1" dirty="0" err="1">
                <a:latin typeface="+mj-lt"/>
              </a:rPr>
              <a:t>Scales</a:t>
            </a:r>
            <a:endParaRPr lang="fr-FR" altLang="lb-LU" sz="1900" i="1" dirty="0">
              <a:latin typeface="+mj-lt"/>
            </a:endParaRPr>
          </a:p>
          <a:p>
            <a:pPr>
              <a:spcBef>
                <a:spcPct val="0"/>
              </a:spcBef>
              <a:buFont typeface="Arial Narrow" panose="020B0606020202030204" pitchFamily="34" charset="0"/>
              <a:buAutoNum type="romanUcPeriod"/>
            </a:pPr>
            <a:endParaRPr lang="fr-FR" altLang="lb-LU" sz="19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2610" y="1628800"/>
            <a:ext cx="8713886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323528" y="2492325"/>
            <a:ext cx="8713886" cy="10086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323528" y="3645024"/>
            <a:ext cx="8713886" cy="10086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323528" y="4724573"/>
            <a:ext cx="8713886" cy="7926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376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dirty="0" smtClean="0"/>
              <a:t>ÉTUDE 1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ctr"/>
            <a:endParaRPr lang="fr-FR" sz="2800" dirty="0" smtClean="0"/>
          </a:p>
          <a:p>
            <a:pPr algn="ctr"/>
            <a:r>
              <a:rPr lang="fr-FR" sz="2800" dirty="0" smtClean="0"/>
              <a:t>Analyse des données secondaires portant sur l’éducation précoce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99029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/>
              <a:t>L’utilisation de l’offre de l’</a:t>
            </a:r>
            <a:r>
              <a:rPr lang="fr-FR" sz="2800" i="1" dirty="0" smtClean="0"/>
              <a:t>éducation précoce</a:t>
            </a:r>
            <a:r>
              <a:rPr lang="fr-FR" sz="2800" dirty="0" smtClean="0"/>
              <a:t> </a:t>
            </a:r>
            <a:br>
              <a:rPr lang="fr-FR" sz="2800" dirty="0" smtClean="0"/>
            </a:br>
            <a:r>
              <a:rPr lang="fr-FR" sz="2800" dirty="0" smtClean="0"/>
              <a:t>- </a:t>
            </a:r>
            <a:r>
              <a:rPr lang="fr-FR" sz="2800" b="1" dirty="0" smtClean="0"/>
              <a:t>La diversité est la règle et non l’exception!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689" y="1417637"/>
            <a:ext cx="849662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smtClean="0">
                <a:latin typeface="+mj-lt"/>
              </a:rPr>
              <a:t>Fréquentation de l’</a:t>
            </a:r>
            <a:r>
              <a:rPr lang="fr-FR" b="1" i="1" dirty="0" smtClean="0">
                <a:latin typeface="+mj-lt"/>
              </a:rPr>
              <a:t>éducation précoce </a:t>
            </a:r>
            <a:r>
              <a:rPr lang="fr-FR" b="1" dirty="0" smtClean="0">
                <a:latin typeface="+mj-lt"/>
              </a:rPr>
              <a:t>pour les périodes de </a:t>
            </a:r>
            <a:r>
              <a:rPr lang="fr-FR" b="1" dirty="0" smtClean="0"/>
              <a:t>2011-12, 2012-13 et 2013-14</a:t>
            </a:r>
            <a:endParaRPr lang="fr-FR" b="1" dirty="0" smtClean="0">
              <a:latin typeface="+mj-lt"/>
            </a:endParaRPr>
          </a:p>
          <a:p>
            <a:pPr>
              <a:defRPr/>
            </a:pPr>
            <a:endParaRPr lang="fr-FR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dirty="0" smtClean="0">
                <a:latin typeface="+mj-lt"/>
              </a:rPr>
              <a:t>4252 enfants en 2011-12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dirty="0" smtClean="0">
                <a:latin typeface="+mj-lt"/>
              </a:rPr>
              <a:t>4145 enfants en 2012-13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dirty="0" smtClean="0">
                <a:latin typeface="+mj-lt"/>
              </a:rPr>
              <a:t>4286 enfants en 2013-14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fr-FR" dirty="0">
              <a:latin typeface="+mj-lt"/>
            </a:endParaRPr>
          </a:p>
          <a:p>
            <a:pPr>
              <a:defRPr/>
            </a:pPr>
            <a:r>
              <a:rPr lang="fr-FR" dirty="0" smtClean="0">
                <a:latin typeface="+mj-lt"/>
              </a:rPr>
              <a:t>63,5% des enfants âgés de 3 ans ont fréquenté l’éducation précoce en 2013-14.</a:t>
            </a:r>
          </a:p>
          <a:p>
            <a:pPr>
              <a:defRPr/>
            </a:pPr>
            <a:endParaRPr lang="fr-FR" b="1" dirty="0" smtClean="0">
              <a:latin typeface="+mj-lt"/>
            </a:endParaRPr>
          </a:p>
          <a:p>
            <a:pPr>
              <a:defRPr/>
            </a:pPr>
            <a:r>
              <a:rPr lang="fr-FR" b="1" dirty="0" smtClean="0">
                <a:latin typeface="+mj-lt"/>
              </a:rPr>
              <a:t>La taille des classes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dirty="0" smtClean="0">
                <a:latin typeface="+mj-lt"/>
              </a:rPr>
              <a:t>entre 11 et 21 enfants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dirty="0" smtClean="0">
                <a:latin typeface="+mj-lt"/>
              </a:rPr>
              <a:t>majoritairement 16 enfants</a:t>
            </a:r>
          </a:p>
          <a:p>
            <a:pPr>
              <a:defRPr/>
            </a:pPr>
            <a:endParaRPr lang="fr-FR" b="1" dirty="0" smtClean="0">
              <a:latin typeface="+mj-lt"/>
            </a:endParaRPr>
          </a:p>
          <a:p>
            <a:pPr>
              <a:defRPr/>
            </a:pPr>
            <a:r>
              <a:rPr lang="fr-FR" b="1" dirty="0" smtClean="0">
                <a:latin typeface="+mj-lt"/>
              </a:rPr>
              <a:t>Les plages horaires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CH" dirty="0"/>
              <a:t>51% des enfants fréquentent l’éducation précoce durant l’ensemble des huit plages horaires </a:t>
            </a:r>
            <a:r>
              <a:rPr lang="fr-CH" dirty="0" smtClean="0"/>
              <a:t>offertes;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fr-CH" dirty="0" smtClean="0"/>
              <a:t>11,2% </a:t>
            </a:r>
            <a:r>
              <a:rPr lang="fr-CH" dirty="0"/>
              <a:t>des enfants ne fréquentent l’éducation précoce que pendant les </a:t>
            </a:r>
            <a:r>
              <a:rPr lang="fr-CH" dirty="0" smtClean="0"/>
              <a:t>matinées.</a:t>
            </a:r>
            <a:endParaRPr lang="fr-LU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fr-FR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944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>
                <a:solidFill>
                  <a:srgbClr val="4BACC6">
                    <a:lumMod val="50000"/>
                  </a:srgbClr>
                </a:solidFill>
              </a:rPr>
              <a:t>L’utilisation de l’offre de l’</a:t>
            </a:r>
            <a:r>
              <a:rPr lang="fr-FR" sz="2800" i="1" dirty="0">
                <a:solidFill>
                  <a:srgbClr val="4BACC6">
                    <a:lumMod val="50000"/>
                  </a:srgbClr>
                </a:solidFill>
              </a:rPr>
              <a:t>éducation précoce</a:t>
            </a:r>
            <a:r>
              <a:rPr lang="fr-FR" sz="2800" dirty="0">
                <a:solidFill>
                  <a:srgbClr val="4BACC6">
                    <a:lumMod val="50000"/>
                  </a:srgbClr>
                </a:solidFill>
              </a:rPr>
              <a:t> </a:t>
            </a:r>
            <a:br>
              <a:rPr lang="fr-FR" sz="2800" dirty="0">
                <a:solidFill>
                  <a:srgbClr val="4BACC6">
                    <a:lumMod val="50000"/>
                  </a:srgbClr>
                </a:solidFill>
              </a:rPr>
            </a:br>
            <a:r>
              <a:rPr lang="fr-FR" sz="2800" dirty="0">
                <a:solidFill>
                  <a:srgbClr val="4BACC6">
                    <a:lumMod val="50000"/>
                  </a:srgbClr>
                </a:solidFill>
              </a:rPr>
              <a:t>- </a:t>
            </a:r>
            <a:r>
              <a:rPr lang="fr-FR" sz="2800" b="1" dirty="0">
                <a:solidFill>
                  <a:srgbClr val="4BACC6">
                    <a:lumMod val="50000"/>
                  </a:srgbClr>
                </a:solidFill>
              </a:rPr>
              <a:t>La diversité est la règle et non l’exception!</a:t>
            </a:r>
            <a:endParaRPr lang="lb-L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28800"/>
            <a:ext cx="7848600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 smtClean="0">
                <a:latin typeface="+mj-lt"/>
              </a:rPr>
              <a:t>Presque 100 nationalités sont présentes à l’</a:t>
            </a:r>
            <a:r>
              <a:rPr lang="fr-FR" b="1" i="1" dirty="0" smtClean="0">
                <a:latin typeface="+mj-lt"/>
              </a:rPr>
              <a:t>éducation précoce</a:t>
            </a:r>
            <a:endParaRPr lang="fr-FR" b="1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dirty="0" smtClean="0">
                <a:latin typeface="+mj-lt"/>
              </a:rPr>
              <a:t>Nationalité luxembourgeoise: 56%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dirty="0" smtClean="0">
                <a:latin typeface="+mj-lt"/>
              </a:rPr>
              <a:t>Nationalité portugaise: 21%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dirty="0" smtClean="0">
                <a:latin typeface="+mj-lt"/>
              </a:rPr>
              <a:t>Nationalité française: 6%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fr-FR" dirty="0" smtClean="0">
              <a:latin typeface="+mj-lt"/>
            </a:endParaRPr>
          </a:p>
          <a:p>
            <a:pPr>
              <a:defRPr/>
            </a:pPr>
            <a:r>
              <a:rPr lang="fr-FR" b="1" dirty="0" smtClean="0">
                <a:latin typeface="+mj-lt"/>
              </a:rPr>
              <a:t>Le luxembourgeois n’est </a:t>
            </a:r>
            <a:r>
              <a:rPr lang="fr-FR" b="1" dirty="0" smtClean="0">
                <a:solidFill>
                  <a:srgbClr val="FF0000"/>
                </a:solidFill>
                <a:latin typeface="+mj-lt"/>
              </a:rPr>
              <a:t>pas </a:t>
            </a:r>
            <a:r>
              <a:rPr lang="fr-FR" b="1" dirty="0" smtClean="0">
                <a:latin typeface="+mj-lt"/>
              </a:rPr>
              <a:t>la langue maternelle la plus représentée dans l’</a:t>
            </a:r>
            <a:r>
              <a:rPr lang="fr-FR" b="1" i="1" dirty="0" smtClean="0">
                <a:latin typeface="+mj-lt"/>
              </a:rPr>
              <a:t>éducation précoce</a:t>
            </a:r>
            <a:r>
              <a:rPr lang="fr-FR" b="1" dirty="0" smtClean="0">
                <a:latin typeface="+mj-lt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dirty="0" smtClean="0">
                <a:latin typeface="+mj-lt"/>
              </a:rPr>
              <a:t>Langue luxembourgeoise: 38% 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dirty="0" smtClean="0">
                <a:latin typeface="+mj-lt"/>
              </a:rPr>
              <a:t>Langue portugaise: 26% 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dirty="0" smtClean="0">
                <a:latin typeface="+mj-lt"/>
              </a:rPr>
              <a:t>Langue française: 15%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fr-FR" dirty="0" smtClean="0">
              <a:latin typeface="+mj-lt"/>
            </a:endParaRPr>
          </a:p>
          <a:p>
            <a:pPr>
              <a:defRPr/>
            </a:pPr>
            <a:r>
              <a:rPr lang="fr-FR" b="1" dirty="0" smtClean="0">
                <a:latin typeface="+mj-lt"/>
              </a:rPr>
              <a:t>Autres langues maternelles : </a:t>
            </a:r>
            <a:r>
              <a:rPr lang="fr-FR" dirty="0" smtClean="0">
                <a:latin typeface="+mj-lt"/>
              </a:rPr>
              <a:t>anglais, italien, allemand, serbe, monténégrin, espagnol, capverdien, bosniaque, chinois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24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dirty="0" smtClean="0"/>
              <a:t>ÉTUDE 2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 dirty="0" smtClean="0"/>
          </a:p>
          <a:p>
            <a:pPr algn="ctr"/>
            <a:r>
              <a:rPr lang="fr-FR" sz="2800" dirty="0" smtClean="0"/>
              <a:t>Résultats de l’étude exploratoire </a:t>
            </a:r>
            <a:r>
              <a:rPr lang="fr-LU" sz="2800" dirty="0"/>
              <a:t>de </a:t>
            </a:r>
            <a:r>
              <a:rPr lang="fr-LU" sz="2800" dirty="0" smtClean="0"/>
              <a:t>l’</a:t>
            </a:r>
            <a:r>
              <a:rPr lang="fr-LU" sz="2800" dirty="0" err="1" smtClean="0"/>
              <a:t>utilisa-tion</a:t>
            </a:r>
            <a:r>
              <a:rPr lang="fr-LU" sz="2800" dirty="0" smtClean="0"/>
              <a:t> </a:t>
            </a:r>
            <a:r>
              <a:rPr lang="fr-LU" sz="2800" dirty="0"/>
              <a:t>et des objectifs de l’éducation précoce </a:t>
            </a:r>
            <a:endParaRPr lang="fr-FR" sz="2800" i="1" dirty="0"/>
          </a:p>
        </p:txBody>
      </p:sp>
    </p:spTree>
    <p:extLst>
      <p:ext uri="{BB962C8B-B14F-4D97-AF65-F5344CB8AC3E}">
        <p14:creationId xmlns:p14="http://schemas.microsoft.com/office/powerpoint/2010/main" val="149384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169" y="1052736"/>
            <a:ext cx="8876603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1430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defRPr/>
            </a:pPr>
            <a:r>
              <a:rPr lang="fr-FR" altLang="lb-LU" sz="2000" b="1" dirty="0" smtClean="0">
                <a:latin typeface="+mj-lt"/>
              </a:rPr>
              <a:t>Objectifs de l’étude: </a:t>
            </a:r>
          </a:p>
          <a:p>
            <a:pPr>
              <a:buFont typeface="Arial" charset="0"/>
              <a:buChar char="•"/>
              <a:defRPr/>
            </a:pPr>
            <a:r>
              <a:rPr lang="fr-FR" altLang="lb-LU" sz="2000" dirty="0" smtClean="0">
                <a:latin typeface="+mj-lt"/>
              </a:rPr>
              <a:t>Questions sur l’utilisation et les objectifs de l’éducation précoce  (MENJE et UL)</a:t>
            </a:r>
          </a:p>
          <a:p>
            <a:pPr>
              <a:buFont typeface="Arial" charset="0"/>
              <a:buChar char="•"/>
              <a:defRPr/>
            </a:pPr>
            <a:r>
              <a:rPr lang="fr-FR" altLang="lb-LU" sz="2000" dirty="0" smtClean="0">
                <a:latin typeface="+mj-lt"/>
              </a:rPr>
              <a:t>Questions ouvertes et fermées</a:t>
            </a:r>
          </a:p>
          <a:p>
            <a:pPr>
              <a:defRPr/>
            </a:pPr>
            <a:endParaRPr lang="fr-FR" altLang="lb-LU" sz="1200" dirty="0" smtClean="0">
              <a:latin typeface="+mj-lt"/>
            </a:endParaRPr>
          </a:p>
          <a:p>
            <a:pPr marL="0" indent="0">
              <a:defRPr/>
            </a:pPr>
            <a:r>
              <a:rPr lang="fr-FR" altLang="lb-LU" sz="2000" b="1" dirty="0" smtClean="0">
                <a:latin typeface="+mn-lt"/>
              </a:rPr>
              <a:t>Groupes interrogés </a:t>
            </a:r>
            <a:r>
              <a:rPr lang="fr-FR" altLang="lb-LU" sz="2000" dirty="0" smtClean="0">
                <a:latin typeface="+mn-lt"/>
              </a:rPr>
              <a:t>: </a:t>
            </a:r>
          </a:p>
          <a:p>
            <a:pPr marL="719138" lvl="1">
              <a:buFont typeface="Arial" panose="020B0604020202020204" pitchFamily="34" charset="0"/>
              <a:buChar char="•"/>
              <a:tabLst>
                <a:tab pos="3590925" algn="l"/>
                <a:tab pos="4572000" algn="l"/>
                <a:tab pos="6362700" algn="l"/>
              </a:tabLst>
              <a:defRPr/>
            </a:pPr>
            <a:r>
              <a:rPr lang="fr-FR" altLang="lb-LU" sz="2000" dirty="0" smtClean="0">
                <a:latin typeface="+mn-lt"/>
              </a:rPr>
              <a:t>Parents/Précoce 	(N = 701; contactés : 4023; 	</a:t>
            </a:r>
            <a:r>
              <a:rPr lang="fr-FR" altLang="lb-LU" sz="2000" b="1" dirty="0" smtClean="0">
                <a:latin typeface="+mn-lt"/>
              </a:rPr>
              <a:t>17,0%</a:t>
            </a:r>
            <a:r>
              <a:rPr lang="fr-FR" altLang="lb-LU" sz="2000" dirty="0" smtClean="0">
                <a:latin typeface="+mn-lt"/>
              </a:rPr>
              <a:t>)</a:t>
            </a:r>
          </a:p>
          <a:p>
            <a:pPr marL="719138" lvl="1">
              <a:buFont typeface="Arial" panose="020B0604020202020204" pitchFamily="34" charset="0"/>
              <a:buChar char="•"/>
              <a:tabLst>
                <a:tab pos="3590925" algn="l"/>
                <a:tab pos="4572000" algn="l"/>
                <a:tab pos="6362700" algn="l"/>
              </a:tabLst>
              <a:defRPr/>
            </a:pPr>
            <a:r>
              <a:rPr lang="fr-FR" altLang="lb-LU" sz="2000" dirty="0" smtClean="0">
                <a:latin typeface="+mn-lt"/>
              </a:rPr>
              <a:t>Parents/Non Précoce 	(N =</a:t>
            </a:r>
            <a:r>
              <a:rPr lang="fr-FR" altLang="lb-LU" sz="2000" dirty="0" smtClean="0">
                <a:latin typeface="+mn-lt"/>
                <a:sym typeface="Wingdings"/>
              </a:rPr>
              <a:t>238; 	contact</a:t>
            </a:r>
            <a:r>
              <a:rPr lang="fr-FR" altLang="lb-LU" sz="2000" dirty="0" smtClean="0">
                <a:latin typeface="+mn-lt"/>
              </a:rPr>
              <a:t>és </a:t>
            </a:r>
            <a:r>
              <a:rPr lang="fr-FR" altLang="lb-LU" sz="2000" dirty="0" smtClean="0">
                <a:latin typeface="+mn-lt"/>
                <a:sym typeface="Wingdings"/>
              </a:rPr>
              <a:t>: 2069; 	</a:t>
            </a:r>
            <a:r>
              <a:rPr lang="fr-FR" altLang="lb-LU" sz="2000" b="1" dirty="0" smtClean="0">
                <a:latin typeface="+mn-lt"/>
                <a:sym typeface="Wingdings"/>
              </a:rPr>
              <a:t>11,5%</a:t>
            </a:r>
            <a:r>
              <a:rPr lang="fr-FR" altLang="lb-LU" sz="2000" b="1" dirty="0" smtClean="0">
                <a:latin typeface="+mn-lt"/>
              </a:rPr>
              <a:t>)</a:t>
            </a:r>
          </a:p>
          <a:p>
            <a:pPr marL="719138" lvl="1">
              <a:buFont typeface="Arial" panose="020B0604020202020204" pitchFamily="34" charset="0"/>
              <a:buChar char="•"/>
              <a:tabLst>
                <a:tab pos="3590925" algn="l"/>
                <a:tab pos="4572000" algn="l"/>
                <a:tab pos="6362700" algn="l"/>
              </a:tabLst>
              <a:defRPr/>
            </a:pPr>
            <a:r>
              <a:rPr lang="fr-FR" altLang="lb-LU" sz="2000" dirty="0" smtClean="0">
                <a:latin typeface="+mn-lt"/>
              </a:rPr>
              <a:t>Enseignants/éducateurs 	(N=242; 	contactés : 737; 	</a:t>
            </a:r>
            <a:r>
              <a:rPr lang="fr-FR" altLang="lb-LU" sz="2000" b="1" dirty="0" smtClean="0">
                <a:latin typeface="+mn-lt"/>
              </a:rPr>
              <a:t>32,8%</a:t>
            </a:r>
            <a:r>
              <a:rPr lang="fr-FR" altLang="lb-LU" sz="2000" dirty="0" smtClean="0">
                <a:latin typeface="+mn-lt"/>
              </a:rPr>
              <a:t>)</a:t>
            </a:r>
          </a:p>
          <a:p>
            <a:pPr marL="719138" lvl="1">
              <a:buFont typeface="Arial" panose="020B0604020202020204" pitchFamily="34" charset="0"/>
              <a:buChar char="•"/>
              <a:tabLst>
                <a:tab pos="3590925" algn="l"/>
                <a:tab pos="4572000" algn="l"/>
                <a:tab pos="6362700" algn="l"/>
              </a:tabLst>
              <a:defRPr/>
            </a:pPr>
            <a:r>
              <a:rPr lang="fr-FR" altLang="lb-LU" sz="2000" dirty="0" smtClean="0">
                <a:latin typeface="+mn-lt"/>
              </a:rPr>
              <a:t>Représentants communaux (N=71 dont 3 syndicats scolaires ; contactés : 	105; </a:t>
            </a:r>
            <a:r>
              <a:rPr lang="fr-FR" altLang="lb-LU" sz="2000" b="1" dirty="0" smtClean="0">
                <a:latin typeface="+mn-lt"/>
              </a:rPr>
              <a:t>73,3%</a:t>
            </a:r>
            <a:r>
              <a:rPr lang="fr-FR" altLang="lb-LU" sz="2000" dirty="0" smtClean="0">
                <a:latin typeface="+mn-lt"/>
              </a:rPr>
              <a:t>)</a:t>
            </a:r>
          </a:p>
          <a:p>
            <a:pPr>
              <a:tabLst>
                <a:tab pos="2960688" algn="l"/>
              </a:tabLst>
              <a:defRPr/>
            </a:pPr>
            <a:endParaRPr lang="fr-FR" altLang="lb-LU" sz="2000" dirty="0" smtClean="0">
              <a:latin typeface="+mj-lt"/>
            </a:endParaRPr>
          </a:p>
          <a:p>
            <a:pPr marL="0" indent="0">
              <a:defRPr/>
            </a:pPr>
            <a:r>
              <a:rPr lang="fr-FR" altLang="lb-LU" sz="2000" b="1" dirty="0" smtClean="0">
                <a:latin typeface="+mj-lt"/>
              </a:rPr>
              <a:t>Disponibilité/échéance :</a:t>
            </a:r>
          </a:p>
          <a:p>
            <a:pPr marL="625475" lvl="1">
              <a:buFont typeface="Arial" panose="020B0604020202020204" pitchFamily="34" charset="0"/>
              <a:buChar char="•"/>
              <a:tabLst>
                <a:tab pos="3590925" algn="r"/>
              </a:tabLst>
              <a:defRPr/>
            </a:pPr>
            <a:r>
              <a:rPr lang="fr-FR" altLang="lb-LU" sz="2000" dirty="0" smtClean="0">
                <a:latin typeface="+mj-lt"/>
              </a:rPr>
              <a:t>Enseignants/éducateurs : 		début mai</a:t>
            </a:r>
          </a:p>
          <a:p>
            <a:pPr marL="625475" lvl="1">
              <a:buFont typeface="Arial" panose="020B0604020202020204" pitchFamily="34" charset="0"/>
              <a:buChar char="•"/>
              <a:tabLst>
                <a:tab pos="3590925" algn="r"/>
              </a:tabLst>
              <a:defRPr/>
            </a:pPr>
            <a:r>
              <a:rPr lang="fr-FR" altLang="lb-LU" sz="2000" dirty="0" smtClean="0">
                <a:latin typeface="+mj-lt"/>
              </a:rPr>
              <a:t>Parents/Précoce : 		24 avril</a:t>
            </a:r>
          </a:p>
          <a:p>
            <a:pPr marL="625475" lvl="1">
              <a:buFont typeface="Arial" panose="020B0604020202020204" pitchFamily="34" charset="0"/>
              <a:buChar char="•"/>
              <a:tabLst>
                <a:tab pos="3590925" algn="r"/>
              </a:tabLst>
              <a:defRPr/>
            </a:pPr>
            <a:r>
              <a:rPr lang="fr-FR" altLang="lb-LU" sz="2000" dirty="0" smtClean="0">
                <a:latin typeface="+mj-lt"/>
              </a:rPr>
              <a:t>Parents/Non Précoce : 		8 mai</a:t>
            </a:r>
          </a:p>
          <a:p>
            <a:pPr marL="625475" lvl="1">
              <a:buFont typeface="Arial" panose="020B0604020202020204" pitchFamily="34" charset="0"/>
              <a:buChar char="•"/>
              <a:tabLst>
                <a:tab pos="3590925" algn="r"/>
              </a:tabLst>
              <a:defRPr/>
            </a:pPr>
            <a:r>
              <a:rPr lang="fr-FR" altLang="lb-LU" sz="2000" dirty="0" smtClean="0">
                <a:latin typeface="+mj-lt"/>
              </a:rPr>
              <a:t>Communes : 		4 mai</a:t>
            </a:r>
          </a:p>
          <a:p>
            <a:pPr marL="282575" lvl="1" indent="0">
              <a:defRPr/>
            </a:pPr>
            <a:endParaRPr lang="fr-FR" altLang="lb-LU" sz="2000" dirty="0" smtClean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066" y="3780340"/>
            <a:ext cx="2269706" cy="216527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9671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Généralités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14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2325" y="1403479"/>
            <a:ext cx="8270155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 smtClean="0">
                <a:solidFill>
                  <a:srgbClr val="C00000"/>
                </a:solidFill>
                <a:latin typeface="+mj-lt"/>
              </a:rPr>
              <a:t>Accord sur les forces de l’éducation précoce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fr-FR" sz="2000" dirty="0" smtClean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de-LU" sz="2000" b="1" dirty="0">
                <a:latin typeface="+mj-lt"/>
              </a:rPr>
              <a:t>Apprentissage et développement de la langue luxembourgeoise</a:t>
            </a:r>
            <a:br>
              <a:rPr lang="de-LU" sz="2000" b="1" dirty="0">
                <a:latin typeface="+mj-lt"/>
              </a:rPr>
            </a:br>
            <a:r>
              <a:rPr lang="de-LU" sz="2000" dirty="0">
                <a:latin typeface="+mj-lt"/>
              </a:rPr>
              <a:t>(</a:t>
            </a:r>
            <a:r>
              <a:rPr lang="de-LU" sz="2000" dirty="0" smtClean="0">
                <a:latin typeface="+mj-lt"/>
              </a:rPr>
              <a:t>1</a:t>
            </a:r>
            <a:r>
              <a:rPr lang="de-LU" sz="2000" baseline="30000" dirty="0" smtClean="0">
                <a:latin typeface="+mj-lt"/>
              </a:rPr>
              <a:t>re </a:t>
            </a:r>
            <a:r>
              <a:rPr lang="de-LU" sz="2000" dirty="0">
                <a:latin typeface="+mj-lt"/>
              </a:rPr>
              <a:t>place auprès du personnel et des communes, </a:t>
            </a:r>
            <a:r>
              <a:rPr lang="de-LU" sz="2000" dirty="0" smtClean="0">
                <a:latin typeface="+mj-lt"/>
              </a:rPr>
              <a:t>2</a:t>
            </a:r>
            <a:r>
              <a:rPr lang="de-LU" sz="2000" baseline="30000" dirty="0" smtClean="0">
                <a:latin typeface="+mj-lt"/>
              </a:rPr>
              <a:t>e</a:t>
            </a:r>
            <a:r>
              <a:rPr lang="de-LU" sz="2000" dirty="0" smtClean="0">
                <a:latin typeface="+mj-lt"/>
              </a:rPr>
              <a:t> </a:t>
            </a:r>
            <a:r>
              <a:rPr lang="de-LU" sz="2000" dirty="0">
                <a:latin typeface="+mj-lt"/>
              </a:rPr>
              <a:t>place auprès des parents)</a:t>
            </a:r>
          </a:p>
          <a:p>
            <a:pPr>
              <a:defRPr/>
            </a:pPr>
            <a:endParaRPr lang="de-LU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LU" sz="2000" b="1" dirty="0">
                <a:latin typeface="+mj-lt"/>
              </a:rPr>
              <a:t>Encouragement du développement social</a:t>
            </a:r>
            <a:r>
              <a:rPr lang="de-LU" sz="2000" dirty="0">
                <a:latin typeface="+mj-lt"/>
              </a:rPr>
              <a:t/>
            </a:r>
            <a:br>
              <a:rPr lang="de-LU" sz="2000" dirty="0">
                <a:latin typeface="+mj-lt"/>
              </a:rPr>
            </a:br>
            <a:r>
              <a:rPr lang="de-LU" sz="2000" dirty="0">
                <a:latin typeface="+mj-lt"/>
              </a:rPr>
              <a:t>(</a:t>
            </a:r>
            <a:r>
              <a:rPr lang="de-LU" sz="2000" dirty="0" smtClean="0">
                <a:latin typeface="+mj-lt"/>
              </a:rPr>
              <a:t>1</a:t>
            </a:r>
            <a:r>
              <a:rPr lang="de-LU" sz="2000" baseline="30000" dirty="0" smtClean="0">
                <a:latin typeface="+mj-lt"/>
              </a:rPr>
              <a:t>re </a:t>
            </a:r>
            <a:r>
              <a:rPr lang="de-LU" sz="2000" dirty="0">
                <a:latin typeface="+mj-lt"/>
              </a:rPr>
              <a:t>place auprès des parents, </a:t>
            </a:r>
            <a:r>
              <a:rPr lang="de-LU" sz="2000" dirty="0" smtClean="0">
                <a:latin typeface="+mj-lt"/>
              </a:rPr>
              <a:t>2</a:t>
            </a:r>
            <a:r>
              <a:rPr lang="de-LU" sz="2000" baseline="30000" dirty="0" smtClean="0">
                <a:latin typeface="+mj-lt"/>
              </a:rPr>
              <a:t>e</a:t>
            </a:r>
            <a:r>
              <a:rPr lang="de-LU" sz="2000" dirty="0" smtClean="0">
                <a:latin typeface="+mj-lt"/>
              </a:rPr>
              <a:t> </a:t>
            </a:r>
            <a:r>
              <a:rPr lang="de-LU" sz="2000" dirty="0">
                <a:latin typeface="+mj-lt"/>
              </a:rPr>
              <a:t>place auprès du personnel et des communes)</a:t>
            </a:r>
          </a:p>
          <a:p>
            <a:pPr>
              <a:defRPr/>
            </a:pPr>
            <a:endParaRPr lang="de-LU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000" b="1" dirty="0" smtClean="0">
                <a:latin typeface="+mj-lt"/>
              </a:rPr>
              <a:t>Adaptation </a:t>
            </a:r>
            <a:r>
              <a:rPr lang="fr-FR" sz="2000" b="1" dirty="0">
                <a:latin typeface="+mj-lt"/>
              </a:rPr>
              <a:t>au rythme scolaire</a:t>
            </a:r>
            <a:br>
              <a:rPr lang="fr-FR" sz="2000" b="1" dirty="0">
                <a:latin typeface="+mj-lt"/>
              </a:rPr>
            </a:br>
            <a:r>
              <a:rPr lang="de-LU" sz="2000" dirty="0">
                <a:latin typeface="+mj-lt"/>
              </a:rPr>
              <a:t>(</a:t>
            </a:r>
            <a:r>
              <a:rPr lang="de-LU" sz="2000" dirty="0" smtClean="0">
                <a:latin typeface="+mj-lt"/>
              </a:rPr>
              <a:t>3</a:t>
            </a:r>
            <a:r>
              <a:rPr lang="de-LU" sz="2000" baseline="30000" dirty="0" smtClean="0">
                <a:latin typeface="+mj-lt"/>
              </a:rPr>
              <a:t>e</a:t>
            </a:r>
            <a:r>
              <a:rPr lang="de-LU" sz="2000" dirty="0" smtClean="0">
                <a:latin typeface="+mj-lt"/>
              </a:rPr>
              <a:t> </a:t>
            </a:r>
            <a:r>
              <a:rPr lang="de-LU" sz="2000" dirty="0">
                <a:latin typeface="+mj-lt"/>
              </a:rPr>
              <a:t>place pour tous)</a:t>
            </a:r>
          </a:p>
          <a:p>
            <a:pPr>
              <a:defRPr/>
            </a:pPr>
            <a:endParaRPr lang="fr-FR" sz="2000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156022"/>
            <a:ext cx="8229600" cy="96723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LU" sz="4000" kern="1200" baseline="0" dirty="0" smtClean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/>
              <a:t>Opinions en commun: parents, professionnels et communes</a:t>
            </a:r>
            <a:endParaRPr lang="fr-FR" sz="2800" dirty="0"/>
          </a:p>
        </p:txBody>
      </p:sp>
      <p:sp>
        <p:nvSpPr>
          <p:cNvPr id="5" name="Rectangle 4"/>
          <p:cNvSpPr/>
          <p:nvPr/>
        </p:nvSpPr>
        <p:spPr>
          <a:xfrm>
            <a:off x="323528" y="2132856"/>
            <a:ext cx="8496944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323528" y="3356992"/>
            <a:ext cx="8496944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323528" y="4581128"/>
            <a:ext cx="8496944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173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772</Words>
  <Application>Microsoft Office PowerPoint</Application>
  <PresentationFormat>On-screen Show (4:3)</PresentationFormat>
  <Paragraphs>132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Étude d’évaluation:  L’éducation précoce comme un espace pour les processus d’éducation et d’apprentissage d’enfants âgés de trois ans</vt:lpstr>
      <vt:lpstr>PowerPoint Presentation</vt:lpstr>
      <vt:lpstr>Aperçu des quatre études</vt:lpstr>
      <vt:lpstr>PowerPoint Presentation</vt:lpstr>
      <vt:lpstr>L’utilisation de l’offre de l’éducation précoce  - La diversité est la règle et non l’exception!</vt:lpstr>
      <vt:lpstr>L’utilisation de l’offre de l’éducation précoce  - La diversité est la règle et non l’exception!</vt:lpstr>
      <vt:lpstr>PowerPoint Presentation</vt:lpstr>
      <vt:lpstr>Généralités</vt:lpstr>
      <vt:lpstr>PowerPoint Presentation</vt:lpstr>
      <vt:lpstr>PowerPoint Presentation</vt:lpstr>
      <vt:lpstr>PowerPoint Presentation</vt:lpstr>
      <vt:lpstr>Généralités</vt:lpstr>
      <vt:lpstr>PowerPoint Presentation</vt:lpstr>
      <vt:lpstr>PowerPoint Presentation</vt:lpstr>
      <vt:lpstr>PowerPoint Presentation</vt:lpstr>
      <vt:lpstr>PowerPoint Presentation</vt:lpstr>
      <vt:lpstr>Résumé</vt:lpstr>
    </vt:vector>
  </TitlesOfParts>
  <Company>MENFP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Flore Schank</dc:creator>
  <cp:lastModifiedBy>Myriam Bamberg</cp:lastModifiedBy>
  <cp:revision>195</cp:revision>
  <cp:lastPrinted>2015-11-12T07:13:16Z</cp:lastPrinted>
  <dcterms:created xsi:type="dcterms:W3CDTF">2015-11-04T16:44:55Z</dcterms:created>
  <dcterms:modified xsi:type="dcterms:W3CDTF">2015-11-12T09:47:36Z</dcterms:modified>
</cp:coreProperties>
</file>