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  <p:sldMasterId id="2147483685" r:id="rId2"/>
    <p:sldMasterId id="2147483673" r:id="rId3"/>
  </p:sldMasterIdLst>
  <p:notesMasterIdLst>
    <p:notesMasterId r:id="rId15"/>
  </p:notesMasterIdLst>
  <p:sldIdLst>
    <p:sldId id="276" r:id="rId4"/>
    <p:sldId id="262" r:id="rId5"/>
    <p:sldId id="259" r:id="rId6"/>
    <p:sldId id="264" r:id="rId7"/>
    <p:sldId id="266" r:id="rId8"/>
    <p:sldId id="267" r:id="rId9"/>
    <p:sldId id="265" r:id="rId10"/>
    <p:sldId id="272" r:id="rId11"/>
    <p:sldId id="268" r:id="rId12"/>
    <p:sldId id="269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508E"/>
    <a:srgbClr val="DA3084"/>
    <a:srgbClr val="32AB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3"/>
    <p:restoredTop sz="94650"/>
  </p:normalViewPr>
  <p:slideViewPr>
    <p:cSldViewPr snapToGrid="0" snapToObjects="1">
      <p:cViewPr varScale="1">
        <p:scale>
          <a:sx n="115" d="100"/>
          <a:sy n="115" d="100"/>
        </p:scale>
        <p:origin x="3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4ED16-3F86-2341-80A1-6F8A17BEF958}" type="datetimeFigureOut">
              <a:rPr lang="en-US" smtClean="0"/>
              <a:t>9/30/19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3C613-E1C6-E241-9C9B-C3431C11CDF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26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teren.lu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“Il faut tout un village pour éduquer un enfant” (proverbe africain): Schoul geléngt am Beschten wann all un éngem Strang 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zéien</a:t>
            </a:r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d’Enseignant’en hu wuel d’Responsabilitéit fir d’Edukatioun vun de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Kanner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mä d’Elteren hun och éng Roll ze spillen : an der Ezéiung vum eegenen Kand + andeems sie aktiv um Schoulliewen Deel huelen an am Numm vun allen Elteren schwätzen.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 sin éng grouss Ressource vun Iddee’en, Kompetenzen, Wëssen an Energie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déi bai der Ausriichtung vun der Edukatiouns-Politik wäertvoll sin an op déi den Minist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ère</a:t>
            </a:r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gäre wëll zeréckgr</a:t>
            </a:r>
            <a:r>
              <a:rPr lang="de-D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äife</a:t>
            </a:r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kënnen.     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3C613-E1C6-E241-9C9B-C3431C11CD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396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Dëst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feieren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Elterenvertriedung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am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Fondamental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Bilan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villen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Schoulen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excellent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Zesummenaarbecht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gewielten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gewinnt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Meenung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konstruktiv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matzeschaffen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notamment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um PDS oder un der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Schoulorganisatioun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am Secondaire gin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vill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Initiativen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dank der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excellenter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Zesummenaarbecht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Schoul,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geléngen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/>
          </a:p>
          <a:p>
            <a:pPr lvl="0"/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Expertise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um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lokalen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Niveau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genotzt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gin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Stuf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weiderbruecht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gin, sou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dass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d’Elteren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den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d’Debatten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iwwert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d’Zukunft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Schoulpolitik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mat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angebonnen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gin.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Dofir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demokratesch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gewielten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Instanz</a:t>
            </a:r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dem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Ministär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beroodend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zur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Sait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d’Stëmm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allen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dem Land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vertrëtt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Elteren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d’Méiglechkeet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gin,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Meenung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koordinéiert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bilden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 se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informéiert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haalen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3C613-E1C6-E241-9C9B-C3431C11CDF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766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Walprozedur</a:t>
            </a:r>
            <a:r>
              <a:rPr lang="en-US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Walen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 all Schoul, Lycée an CC gin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gewielt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Sektorial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Walen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Fondamental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Januar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an all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Direktioun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gin 2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gewielt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Secondaire: bis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zum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wielt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all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Elterenkomité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Centre de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compétences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bis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zum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wielt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all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Elternkomité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Vertrieder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National </a:t>
            </a:r>
            <a:r>
              <a:rPr lang="en-US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Walen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Februar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gin all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sektoriell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geruff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gin 12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Persounen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national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gewielt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3C613-E1C6-E241-9C9B-C3431C11CD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863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Workshop fir </a:t>
            </a:r>
            <a:r>
              <a:rPr lang="en-US" sz="1800" b="1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d’Elterenvertrieder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Zesummenaarbecht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mat den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Direktiounen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dem EF an dem Service de la formation des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adultes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gin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workshopen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organiséiert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gewielten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Elterenvertrieder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Esou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kréien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d’Méiglechkeet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iwwert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Rôle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auszetauschen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Funktioun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eranzewuessen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3C613-E1C6-E241-9C9B-C3431C11CD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601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Soubal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national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Elterenvertriedung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kréien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alleguerten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lokal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sektoriell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 national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Accès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op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Austauschplattform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Je no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Niveau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huet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Accès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op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ënnerschiddlech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Funktionalitéiten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Virdeeler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d’Elteren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kënnen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onkomplizéiert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austauschen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top-down an bottom-up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Kommunikatioun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onbürokratesch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/paperless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méiglech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national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kënnen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d’Meenung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allen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iwwert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einfachen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sondage-System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anhuelen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Ministère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huet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Outil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d’Elteren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Décisiounen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besser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anzebannen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oder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iwwert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Entwécklungen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z’informéieren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3C613-E1C6-E241-9C9B-C3431C11CD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627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Sensibiliséierungs-Campagne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Firwaat</a:t>
            </a:r>
            <a:r>
              <a:rPr lang="en-US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Vill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wëllen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gin (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fillen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op der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Héischt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gesin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Intérêt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méngen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ët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zevill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Aarbecht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…).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D’Campagne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den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Startschoss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global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besser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Angliederung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Elteren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den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Schoulen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d’Gefill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kréien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dass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Meenung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erwënscht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as,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dass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gär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hätten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dass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matschaffen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Mat den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Témoin’en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der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Broschüre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am Film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identifizéieren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kënnen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Loscht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kréien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z’engagéieren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 as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wichteg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groussen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Pool un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motivéierten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lokalen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hun fir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duerno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gutt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national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hun. </a:t>
            </a:r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de-L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3C613-E1C6-E241-9C9B-C3431C11CDF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007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Meilensténg</a:t>
            </a:r>
            <a:r>
              <a:rPr lang="en-US" sz="12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vun</a:t>
            </a:r>
            <a:r>
              <a:rPr lang="en-US" sz="12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der Sensibiliséierungs-Campagne</a:t>
            </a:r>
            <a:endParaRPr lang="de-L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Ausdeelen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vun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der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Broschüre</a:t>
            </a:r>
            <a:endParaRPr lang="de-L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200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www.elteren.lu</a:t>
            </a:r>
            <a:endParaRPr lang="de-L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FB-Präsenz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fir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iwwert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verschidden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Délai’en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New’en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z’informéieren</a:t>
            </a:r>
            <a:endParaRPr lang="de-L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2.Brochüre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fir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sektoriell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Vertrieder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iwwert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déi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national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Vertriedung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z’informéieren</a:t>
            </a:r>
            <a:endParaRPr lang="lb-LU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lb-LU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63C613-E1C6-E241-9C9B-C3431C11CD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59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2434"/>
            <a:ext cx="6095999" cy="22150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611" y="1822434"/>
            <a:ext cx="1661106" cy="221480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095997" y="1822434"/>
            <a:ext cx="4945063" cy="1565141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25508E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lang="lb-LU" dirty="0" err="1"/>
              <a:t>Participation</a:t>
            </a:r>
            <a:r>
              <a:rPr lang="lb-LU" dirty="0"/>
              <a:t> des </a:t>
            </a:r>
            <a:r>
              <a:rPr lang="lb-LU" dirty="0" err="1"/>
              <a:t>parents</a:t>
            </a:r>
            <a:r>
              <a:rPr lang="lb-LU" dirty="0"/>
              <a:t> </a:t>
            </a:r>
            <a:r>
              <a:rPr lang="lb-LU" dirty="0" err="1"/>
              <a:t>d’élèves</a:t>
            </a:r>
            <a:r>
              <a:rPr lang="lb-LU" dirty="0"/>
              <a:t>: </a:t>
            </a:r>
            <a:r>
              <a:rPr lang="lb-LU" dirty="0" err="1"/>
              <a:t>organisation</a:t>
            </a:r>
            <a:r>
              <a:rPr lang="lb-LU" dirty="0"/>
              <a:t> de Cours de </a:t>
            </a:r>
            <a:r>
              <a:rPr lang="lb-LU" dirty="0" err="1"/>
              <a:t>préparation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5996" y="3582881"/>
            <a:ext cx="4945063" cy="45436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979794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lang="en-US" dirty="0" err="1"/>
              <a:t>Réunion</a:t>
            </a:r>
            <a:r>
              <a:rPr lang="en-US" dirty="0"/>
              <a:t> du 19/06/2019 (SFA)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>
          <a:xfrm>
            <a:off x="838199" y="629151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572810-B097-9846-A938-24380275F4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9/30/19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508911" y="629151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9733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0767"/>
            <a:ext cx="12194722" cy="443103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3581400" cy="6858000"/>
          </a:xfrm>
          <a:prstGeom prst="rect">
            <a:avLst/>
          </a:prstGeom>
          <a:solidFill>
            <a:srgbClr val="32A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 userDrawn="1"/>
        </p:nvSpPr>
        <p:spPr>
          <a:xfrm>
            <a:off x="8910243" y="5348894"/>
            <a:ext cx="3025083" cy="3025083"/>
          </a:xfrm>
          <a:prstGeom prst="ellipse">
            <a:avLst/>
          </a:prstGeom>
          <a:solidFill>
            <a:srgbClr val="32A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8910243" y="5348894"/>
            <a:ext cx="3025083" cy="3025083"/>
          </a:xfrm>
          <a:prstGeom prst="ellipse">
            <a:avLst/>
          </a:prstGeom>
          <a:solidFill>
            <a:srgbClr val="32A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>
          <a:xfrm>
            <a:off x="838199" y="6291510"/>
            <a:ext cx="2743200" cy="365125"/>
          </a:xfrm>
        </p:spPr>
        <p:txBody>
          <a:bodyPr/>
          <a:lstStyle>
            <a:lvl1pPr>
              <a:defRPr>
                <a:solidFill>
                  <a:srgbClr val="25508E"/>
                </a:solidFill>
              </a:defRPr>
            </a:lvl1pPr>
          </a:lstStyle>
          <a:p>
            <a:fld id="{EE572810-B097-9846-A938-24380275F4FE}" type="datetimeFigureOut">
              <a:rPr lang="en-US" smtClean="0"/>
              <a:pPr/>
              <a:t>9/30/19</a:t>
            </a:fld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508911" y="6291510"/>
            <a:ext cx="4114800" cy="365125"/>
          </a:xfrm>
        </p:spPr>
        <p:txBody>
          <a:bodyPr/>
          <a:lstStyle>
            <a:lvl1pPr>
              <a:defRPr>
                <a:solidFill>
                  <a:srgbClr val="25508E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0767"/>
            <a:ext cx="12194722" cy="443103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2A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1347"/>
            <a:ext cx="6096000" cy="22150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6781" y="2331348"/>
            <a:ext cx="1661266" cy="2215021"/>
          </a:xfrm>
          <a:prstGeom prst="rect">
            <a:avLst/>
          </a:prstGeom>
        </p:spPr>
      </p:pic>
      <p:sp>
        <p:nvSpPr>
          <p:cNvPr id="21" name="TextBox 20"/>
          <p:cNvSpPr txBox="1"/>
          <p:nvPr userDrawn="1"/>
        </p:nvSpPr>
        <p:spPr>
          <a:xfrm>
            <a:off x="7950575" y="6232009"/>
            <a:ext cx="11862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eduPôle</a:t>
            </a:r>
            <a:r>
              <a:rPr lang="en-US" sz="900" b="0" i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Walferdange</a:t>
            </a:r>
            <a:endParaRPr lang="en-US" sz="900" b="0" i="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r>
              <a:rPr lang="en-US" sz="900" b="0" i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28, route de </a:t>
            </a:r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Diekirch</a:t>
            </a:r>
            <a:endParaRPr lang="en-US" sz="900" b="0" i="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r>
              <a:rPr lang="en-US" sz="900" b="0" i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L-7220 </a:t>
            </a:r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Walferdange</a:t>
            </a:r>
            <a:endParaRPr lang="en-US" sz="900" b="0" i="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502304" y="6232009"/>
            <a:ext cx="127205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Tél</a:t>
            </a:r>
            <a:r>
              <a:rPr lang="en-US" sz="900" b="0" i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.</a:t>
            </a:r>
            <a:r>
              <a:rPr lang="en-US" sz="900" b="0" i="0" baseline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: (+352) 247-85187</a:t>
            </a:r>
          </a:p>
          <a:p>
            <a:r>
              <a:rPr lang="en-US" sz="900" b="0" i="0" baseline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secretariat@script.lu</a:t>
            </a:r>
          </a:p>
          <a:p>
            <a:r>
              <a:rPr lang="en-US" sz="900" b="0" i="0" baseline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www.script.lu</a:t>
            </a:r>
            <a:endParaRPr lang="en-US" sz="900" b="0" i="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9" name="Text Placeholder 28"/>
          <p:cNvSpPr>
            <a:spLocks noGrp="1"/>
          </p:cNvSpPr>
          <p:nvPr userDrawn="1">
            <p:ph type="body" sz="quarter" idx="10"/>
          </p:nvPr>
        </p:nvSpPr>
        <p:spPr>
          <a:xfrm>
            <a:off x="6096000" y="3206847"/>
            <a:ext cx="4678363" cy="457579"/>
          </a:xfrm>
        </p:spPr>
        <p:txBody>
          <a:bodyPr/>
          <a:lstStyle>
            <a:lvl1pPr marL="0" indent="0">
              <a:buFontTx/>
              <a:buNone/>
              <a:defRPr b="0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182869"/>
            <a:ext cx="1489085" cy="60611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2434"/>
            <a:ext cx="6095999" cy="22150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611" y="1822434"/>
            <a:ext cx="1661106" cy="221480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095997" y="1822434"/>
            <a:ext cx="4945063" cy="1565141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25508E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lang="lb-LU" dirty="0" err="1"/>
              <a:t>Participation</a:t>
            </a:r>
            <a:r>
              <a:rPr lang="lb-LU" dirty="0"/>
              <a:t> des </a:t>
            </a:r>
            <a:r>
              <a:rPr lang="lb-LU" dirty="0" err="1"/>
              <a:t>parents</a:t>
            </a:r>
            <a:r>
              <a:rPr lang="lb-LU" dirty="0"/>
              <a:t> </a:t>
            </a:r>
            <a:r>
              <a:rPr lang="lb-LU" dirty="0" err="1"/>
              <a:t>d’élèves</a:t>
            </a:r>
            <a:r>
              <a:rPr lang="lb-LU" dirty="0"/>
              <a:t>: </a:t>
            </a:r>
            <a:r>
              <a:rPr lang="lb-LU" dirty="0" err="1"/>
              <a:t>organisation</a:t>
            </a:r>
            <a:r>
              <a:rPr lang="lb-LU" dirty="0"/>
              <a:t> de </a:t>
            </a:r>
            <a:r>
              <a:rPr lang="lb-LU" dirty="0" err="1"/>
              <a:t>cours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5996" y="3582881"/>
            <a:ext cx="4945063" cy="45436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979794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lang="en-US" dirty="0" err="1"/>
              <a:t>Réunion</a:t>
            </a:r>
            <a:r>
              <a:rPr lang="en-US" dirty="0"/>
              <a:t> du 19/06/2019 (SFA)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>
          <a:xfrm>
            <a:off x="838199" y="629151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572810-B097-9846-A938-24380275F4F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9/30/19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508911" y="629151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805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822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140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392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933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48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2434"/>
            <a:ext cx="6095999" cy="22150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611" y="1822434"/>
            <a:ext cx="1661106" cy="221480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095997" y="1822434"/>
            <a:ext cx="4945063" cy="1565141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25508E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lang="lb-LU" dirty="0" err="1"/>
              <a:t>Participation</a:t>
            </a:r>
            <a:r>
              <a:rPr lang="lb-LU" dirty="0"/>
              <a:t> des </a:t>
            </a:r>
            <a:r>
              <a:rPr lang="lb-LU" dirty="0" err="1"/>
              <a:t>parents</a:t>
            </a:r>
            <a:r>
              <a:rPr lang="lb-LU" dirty="0"/>
              <a:t> </a:t>
            </a:r>
            <a:r>
              <a:rPr lang="lb-LU" dirty="0" err="1"/>
              <a:t>d’élèves</a:t>
            </a:r>
            <a:r>
              <a:rPr lang="lb-LU" dirty="0"/>
              <a:t>: </a:t>
            </a:r>
            <a:r>
              <a:rPr lang="lb-LU" dirty="0" err="1"/>
              <a:t>organisation</a:t>
            </a:r>
            <a:r>
              <a:rPr lang="lb-LU" dirty="0"/>
              <a:t> de </a:t>
            </a:r>
            <a:r>
              <a:rPr lang="lb-LU" dirty="0" err="1"/>
              <a:t>cours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095996" y="3582881"/>
            <a:ext cx="4945063" cy="45436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979794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lang="en-US" dirty="0" err="1"/>
              <a:t>Réunion</a:t>
            </a:r>
            <a:r>
              <a:rPr lang="en-US" dirty="0"/>
              <a:t> du 19/06/2019 (SFA)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>
          <a:xfrm>
            <a:off x="838199" y="629151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572810-B097-9846-A938-24380275F4FE}" type="datetimeFigureOut">
              <a:rPr lang="en-US" smtClean="0"/>
              <a:pPr/>
              <a:t>9/30/19</a:t>
            </a:fld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508911" y="629151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427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6353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998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7853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146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92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>
          <a:xfrm>
            <a:off x="838199" y="629151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572810-B097-9846-A938-24380275F4FE}" type="datetimeFigureOut">
              <a:rPr lang="en-US" smtClean="0"/>
              <a:pPr/>
              <a:t>9/30/19</a:t>
            </a:fld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508911" y="629151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0767"/>
            <a:ext cx="12194722" cy="443103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0767"/>
            <a:ext cx="12194722" cy="443103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3581400" cy="6858000"/>
          </a:xfrm>
          <a:prstGeom prst="rect">
            <a:avLst/>
          </a:prstGeom>
          <a:solidFill>
            <a:srgbClr val="255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 userDrawn="1"/>
        </p:nvSpPr>
        <p:spPr>
          <a:xfrm>
            <a:off x="8910243" y="5348894"/>
            <a:ext cx="3025083" cy="3025083"/>
          </a:xfrm>
          <a:prstGeom prst="ellipse">
            <a:avLst/>
          </a:prstGeom>
          <a:solidFill>
            <a:srgbClr val="255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8910243" y="5348894"/>
            <a:ext cx="3025083" cy="3025083"/>
          </a:xfrm>
          <a:prstGeom prst="ellipse">
            <a:avLst/>
          </a:prstGeom>
          <a:solidFill>
            <a:srgbClr val="255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>
          <a:xfrm>
            <a:off x="838199" y="6291510"/>
            <a:ext cx="2743200" cy="365125"/>
          </a:xfrm>
        </p:spPr>
        <p:txBody>
          <a:bodyPr/>
          <a:lstStyle>
            <a:lvl1pPr>
              <a:defRPr>
                <a:solidFill>
                  <a:srgbClr val="25508E"/>
                </a:solidFill>
              </a:defRPr>
            </a:lvl1pPr>
          </a:lstStyle>
          <a:p>
            <a:fld id="{EE572810-B097-9846-A938-24380275F4FE}" type="datetimeFigureOut">
              <a:rPr lang="en-US" smtClean="0"/>
              <a:pPr/>
              <a:t>9/30/19</a:t>
            </a:fld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508911" y="6291510"/>
            <a:ext cx="4114800" cy="365125"/>
          </a:xfrm>
        </p:spPr>
        <p:txBody>
          <a:bodyPr/>
          <a:lstStyle>
            <a:lvl1pPr>
              <a:defRPr>
                <a:solidFill>
                  <a:srgbClr val="25508E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0767"/>
            <a:ext cx="12194722" cy="443103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55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1347"/>
            <a:ext cx="6096000" cy="22150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6781" y="2331348"/>
            <a:ext cx="1661266" cy="2215021"/>
          </a:xfrm>
          <a:prstGeom prst="rect">
            <a:avLst/>
          </a:prstGeom>
        </p:spPr>
      </p:pic>
      <p:sp>
        <p:nvSpPr>
          <p:cNvPr id="21" name="TextBox 20"/>
          <p:cNvSpPr txBox="1"/>
          <p:nvPr userDrawn="1"/>
        </p:nvSpPr>
        <p:spPr>
          <a:xfrm>
            <a:off x="7950575" y="6232009"/>
            <a:ext cx="11862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eduPôle</a:t>
            </a:r>
            <a:r>
              <a:rPr lang="en-US" sz="900" b="0" i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Walferdange</a:t>
            </a:r>
            <a:endParaRPr lang="en-US" sz="900" b="0" i="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r>
              <a:rPr lang="en-US" sz="900" b="0" i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28, route de </a:t>
            </a:r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Diekirch</a:t>
            </a:r>
            <a:endParaRPr lang="en-US" sz="900" b="0" i="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  <a:p>
            <a:r>
              <a:rPr lang="en-US" sz="900" b="0" i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L-7220 </a:t>
            </a:r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Walferdange</a:t>
            </a:r>
            <a:endParaRPr lang="en-US" sz="900" b="0" i="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502304" y="6232009"/>
            <a:ext cx="127205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i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Tél</a:t>
            </a:r>
            <a:r>
              <a:rPr lang="en-US" sz="900" b="0" i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.</a:t>
            </a:r>
            <a:r>
              <a:rPr lang="en-US" sz="900" b="0" i="0" baseline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 : (+352) 247-85187</a:t>
            </a:r>
          </a:p>
          <a:p>
            <a:r>
              <a:rPr lang="en-US" sz="900" b="0" i="0" baseline="0" dirty="0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secretariat@script.lu</a:t>
            </a:r>
          </a:p>
          <a:p>
            <a:r>
              <a:rPr lang="en-US" sz="900" b="0" i="0" baseline="0" dirty="0" err="1">
                <a:solidFill>
                  <a:schemeClr val="bg1"/>
                </a:solidFill>
                <a:latin typeface="Calibri Light" charset="0"/>
                <a:ea typeface="Calibri Light" charset="0"/>
                <a:cs typeface="Calibri Light" charset="0"/>
              </a:rPr>
              <a:t>www.script.lu</a:t>
            </a:r>
            <a:endParaRPr lang="en-US" sz="900" b="0" i="0" dirty="0">
              <a:solidFill>
                <a:schemeClr val="bg1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9" name="Text Placeholder 28"/>
          <p:cNvSpPr>
            <a:spLocks noGrp="1"/>
          </p:cNvSpPr>
          <p:nvPr userDrawn="1">
            <p:ph type="body" sz="quarter" idx="10"/>
          </p:nvPr>
        </p:nvSpPr>
        <p:spPr>
          <a:xfrm>
            <a:off x="6096000" y="3206847"/>
            <a:ext cx="4678363" cy="457579"/>
          </a:xfrm>
        </p:spPr>
        <p:txBody>
          <a:bodyPr/>
          <a:lstStyle>
            <a:lvl1pPr marL="0" indent="0">
              <a:buFontTx/>
              <a:buNone/>
              <a:defRPr b="0" i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182869"/>
            <a:ext cx="1489085" cy="60611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32A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2434"/>
            <a:ext cx="6095999" cy="22150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611" y="1822434"/>
            <a:ext cx="1661106" cy="221480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170" y="2025182"/>
            <a:ext cx="4641270" cy="183627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  <p15:guide id="2" pos="413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32A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2434"/>
            <a:ext cx="6095999" cy="22150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611" y="1822434"/>
            <a:ext cx="1661106" cy="221480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095997" y="1822434"/>
            <a:ext cx="4945063" cy="1565141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25508E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095996" y="3582881"/>
            <a:ext cx="4945063" cy="454361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979794"/>
                </a:solidFill>
              </a:defRPr>
            </a:lvl1pPr>
            <a:lvl2pPr marL="457200" indent="0">
              <a:buFontTx/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>
          <a:xfrm>
            <a:off x="838199" y="629151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572810-B097-9846-A938-24380275F4FE}" type="datetimeFigureOut">
              <a:rPr lang="en-US" smtClean="0"/>
              <a:pPr/>
              <a:t>9/30/19</a:t>
            </a:fld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508911" y="629151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32AB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1224" y="6171017"/>
            <a:ext cx="1489085" cy="606110"/>
          </a:xfrm>
          <a:prstGeom prst="rect">
            <a:avLst/>
          </a:prstGeom>
        </p:spPr>
      </p:pic>
      <p:sp>
        <p:nvSpPr>
          <p:cNvPr id="17" name="Date Placeholder 3"/>
          <p:cNvSpPr>
            <a:spLocks noGrp="1"/>
          </p:cNvSpPr>
          <p:nvPr>
            <p:ph type="dt" sz="half" idx="11"/>
          </p:nvPr>
        </p:nvSpPr>
        <p:spPr>
          <a:xfrm>
            <a:off x="838199" y="629151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572810-B097-9846-A938-24380275F4FE}" type="datetimeFigureOut">
              <a:rPr lang="en-US" smtClean="0"/>
              <a:pPr/>
              <a:t>9/30/19</a:t>
            </a:fld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508911" y="629151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0767"/>
            <a:ext cx="12194722" cy="443103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4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611B37-5063-5848-A221-5F1425B88C0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9/30/19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986353-186A-FF47-87A7-F93C4E4F84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686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64" r:id="rId3"/>
    <p:sldLayoutId id="2147483667" r:id="rId4"/>
    <p:sldLayoutId id="2147483665" r:id="rId5"/>
    <p:sldLayoutId id="2147483670" r:id="rId6"/>
    <p:sldLayoutId id="2147483672" r:id="rId7"/>
    <p:sldLayoutId id="2147483662" r:id="rId8"/>
    <p:sldLayoutId id="2147483663" r:id="rId9"/>
    <p:sldLayoutId id="2147483668" r:id="rId10"/>
    <p:sldLayoutId id="2147483666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611B37-5063-5848-A221-5F1425B88C0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9/30/19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986353-186A-FF47-87A7-F93C4E4F84D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0278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5A399-4D22-4E02-9A2E-C52D511E835B}" type="datetimeFigureOut">
              <a:rPr lang="en-US" smtClean="0"/>
              <a:t>9/30/19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D7D5F-6DE5-40C1-BA36-45E9378F94B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044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teren.lu/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cid:71357126-3283-4282-B80D-E05E6A6DF24A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jpeg"/><Relationship Id="rId5" Type="http://schemas.openxmlformats.org/officeDocument/2006/relationships/image" Target="cid:77885536-BB88-4F8E-9C33-363D4812171E" TargetMode="Externa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73B15A41-0B25-5643-B4F9-A29D42E08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67" y="631367"/>
            <a:ext cx="4114800" cy="1524000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AE0C8C3-94BE-684D-9F84-2EAF9F164150}"/>
              </a:ext>
            </a:extLst>
          </p:cNvPr>
          <p:cNvSpPr txBox="1">
            <a:spLocks/>
          </p:cNvSpPr>
          <p:nvPr/>
        </p:nvSpPr>
        <p:spPr>
          <a:xfrm>
            <a:off x="2916064" y="2538578"/>
            <a:ext cx="6227936" cy="1524000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LU" sz="8400" b="1" dirty="0">
                <a:solidFill>
                  <a:schemeClr val="accent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Élections des représentants des parents d’élèves</a:t>
            </a:r>
            <a:endParaRPr lang="de-DE" sz="8400" b="1" dirty="0">
              <a:solidFill>
                <a:schemeClr val="accent4"/>
              </a:solidFill>
            </a:endParaRPr>
          </a:p>
          <a:p>
            <a:pPr marL="0" indent="0">
              <a:buNone/>
            </a:pPr>
            <a:r>
              <a:rPr lang="lb-LU" sz="5000" b="1" dirty="0">
                <a:solidFill>
                  <a:schemeClr val="bg1">
                    <a:lumMod val="50000"/>
                  </a:schemeClr>
                </a:solidFill>
              </a:rPr>
              <a:t>Conférence de presse</a:t>
            </a:r>
            <a:r>
              <a:rPr lang="lb-LU" sz="63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de-DE" sz="6300" b="1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lb-LU" sz="2100" dirty="0">
                <a:solidFill>
                  <a:schemeClr val="bg1">
                    <a:lumMod val="50000"/>
                  </a:schemeClr>
                </a:solidFill>
              </a:rPr>
              <a:t>30/09/2019</a:t>
            </a:r>
            <a:r>
              <a:rPr lang="lb-LU" sz="2100" dirty="0"/>
              <a:t> </a:t>
            </a:r>
            <a:endParaRPr lang="en-US" sz="2100" dirty="0"/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E049CBB8-DB18-874A-A88B-3C6E6E006563}"/>
              </a:ext>
            </a:extLst>
          </p:cNvPr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6">
            <a:extLst>
              <a:ext uri="{FF2B5EF4-FFF2-40B4-BE49-F238E27FC236}">
                <a16:creationId xmlns:a16="http://schemas.microsoft.com/office/drawing/2014/main" id="{62F38A9D-5782-4540-A711-FF0865D6D1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1A6A1262-C2DA-2046-9080-B46790BE08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963" y="3198852"/>
            <a:ext cx="3695561" cy="2572223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B84954AC-8050-6F4F-A954-DA417BA3C147}"/>
              </a:ext>
            </a:extLst>
          </p:cNvPr>
          <p:cNvSpPr txBox="1"/>
          <p:nvPr/>
        </p:nvSpPr>
        <p:spPr>
          <a:xfrm>
            <a:off x="449390" y="628940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accent4"/>
                </a:solidFill>
              </a:rPr>
              <a:t>www.elteren.lu</a:t>
            </a:r>
            <a:endParaRPr lang="de-DE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507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37624" y="1682750"/>
            <a:ext cx="4757465" cy="4148392"/>
          </a:xfrm>
        </p:spPr>
        <p:txBody>
          <a:bodyPr/>
          <a:lstStyle/>
          <a:p>
            <a:r>
              <a:rPr lang="lb-LU" sz="2400" dirty="0"/>
              <a:t>Brochure d’information</a:t>
            </a:r>
          </a:p>
          <a:p>
            <a:r>
              <a:rPr lang="lb-LU" sz="2400" dirty="0"/>
              <a:t>Spot radio</a:t>
            </a:r>
          </a:p>
          <a:p>
            <a:r>
              <a:rPr lang="lb-LU" sz="2400" dirty="0"/>
              <a:t>Film de </a:t>
            </a:r>
            <a:r>
              <a:rPr lang="lb-LU" sz="2400" dirty="0" err="1"/>
              <a:t>sensibilisation</a:t>
            </a:r>
            <a:endParaRPr lang="lb-LU" sz="2400" dirty="0"/>
          </a:p>
          <a:p>
            <a:r>
              <a:rPr lang="lb-LU" sz="2400" dirty="0"/>
              <a:t>Page FB </a:t>
            </a:r>
            <a:r>
              <a:rPr lang="de-DE" sz="2400" dirty="0"/>
              <a:t>« </a:t>
            </a:r>
            <a:r>
              <a:rPr lang="lb-LU" sz="2400" dirty="0"/>
              <a:t>Elteren an der Schoul</a:t>
            </a:r>
            <a:r>
              <a:rPr lang="de-DE" sz="2400" dirty="0"/>
              <a:t> »</a:t>
            </a:r>
            <a:endParaRPr lang="lb-LU" sz="2400" dirty="0"/>
          </a:p>
          <a:p>
            <a:r>
              <a:rPr lang="lb-LU" sz="2400" dirty="0"/>
              <a:t>Site </a:t>
            </a:r>
            <a:r>
              <a:rPr lang="lb-LU" sz="2400" dirty="0" err="1"/>
              <a:t>internet</a:t>
            </a:r>
            <a:r>
              <a:rPr lang="lb-LU" sz="2400" dirty="0"/>
              <a:t> </a:t>
            </a:r>
            <a:r>
              <a:rPr lang="lb-LU" sz="2400" dirty="0">
                <a:hlinkClick r:id="rId3"/>
              </a:rPr>
              <a:t>www.elteren.lu</a:t>
            </a:r>
            <a:r>
              <a:rPr lang="lb-LU" sz="2400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7009498B-093C-C144-8664-87B65AA699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0" y="6042476"/>
            <a:ext cx="1171678" cy="815524"/>
          </a:xfrm>
          <a:prstGeom prst="rect">
            <a:avLst/>
          </a:prstGeom>
        </p:spPr>
      </p:pic>
      <p:pic>
        <p:nvPicPr>
          <p:cNvPr id="13" name="Grafik 13">
            <a:extLst>
              <a:ext uri="{FF2B5EF4-FFF2-40B4-BE49-F238E27FC236}">
                <a16:creationId xmlns:a16="http://schemas.microsoft.com/office/drawing/2014/main" id="{7044481B-246C-B148-8016-652521BD9C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66604">
            <a:off x="6211706" y="1652978"/>
            <a:ext cx="3201507" cy="4498583"/>
          </a:xfrm>
          <a:prstGeom prst="rect">
            <a:avLst/>
          </a:prstGeom>
        </p:spPr>
      </p:pic>
      <p:sp>
        <p:nvSpPr>
          <p:cNvPr id="18" name="Title 3">
            <a:extLst>
              <a:ext uri="{FF2B5EF4-FFF2-40B4-BE49-F238E27FC236}">
                <a16:creationId xmlns:a16="http://schemas.microsoft.com/office/drawing/2014/main" id="{4EC09477-3FE4-D948-8E17-9DCDCEBD69F5}"/>
              </a:ext>
            </a:extLst>
          </p:cNvPr>
          <p:cNvSpPr txBox="1">
            <a:spLocks/>
          </p:cNvSpPr>
          <p:nvPr/>
        </p:nvSpPr>
        <p:spPr>
          <a:xfrm>
            <a:off x="990600" y="4299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ampagne de sensibilisation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A410A81-FF1A-2F4D-8BEC-AA1A4377903C}"/>
              </a:ext>
            </a:extLst>
          </p:cNvPr>
          <p:cNvSpPr txBox="1"/>
          <p:nvPr/>
        </p:nvSpPr>
        <p:spPr>
          <a:xfrm>
            <a:off x="5180140" y="630125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bg1"/>
                </a:solidFill>
              </a:rPr>
              <a:t>www.elteren.lu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23" name="Grafik 23">
            <a:extLst>
              <a:ext uri="{FF2B5EF4-FFF2-40B4-BE49-F238E27FC236}">
                <a16:creationId xmlns:a16="http://schemas.microsoft.com/office/drawing/2014/main" id="{5CF067C2-E088-4B4D-B961-53C003900E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1359" y="5622183"/>
            <a:ext cx="3045232" cy="49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63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98F3DB9A-A15E-9640-9F54-5CB3BA20F59C}"/>
              </a:ext>
            </a:extLst>
          </p:cNvPr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FE5F10-3741-6B4D-A8B4-AF844ABCD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515882B-53D3-274F-AEFE-A1EFF654ED50}"/>
              </a:ext>
            </a:extLst>
          </p:cNvPr>
          <p:cNvSpPr txBox="1">
            <a:spLocks/>
          </p:cNvSpPr>
          <p:nvPr/>
        </p:nvSpPr>
        <p:spPr>
          <a:xfrm rot="21312622">
            <a:off x="4996057" y="529476"/>
            <a:ext cx="3618778" cy="2855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b-LU" sz="5400" dirty="0"/>
          </a:p>
          <a:p>
            <a:r>
              <a:rPr lang="lb-LU" sz="5400" dirty="0"/>
              <a:t>		</a:t>
            </a:r>
            <a:r>
              <a:rPr lang="lb-LU" sz="5400" b="1" dirty="0">
                <a:solidFill>
                  <a:schemeClr val="accent4"/>
                </a:solidFill>
              </a:rPr>
              <a:t>Merci</a:t>
            </a:r>
            <a:r>
              <a:rPr lang="de-DE" sz="5400" b="1" dirty="0">
                <a:solidFill>
                  <a:schemeClr val="accent4"/>
                </a:solidFill>
              </a:rPr>
              <a:t> </a:t>
            </a:r>
            <a:r>
              <a:rPr lang="lb-LU" sz="5400" b="1" dirty="0">
                <a:solidFill>
                  <a:schemeClr val="accent4"/>
                </a:solidFill>
              </a:rPr>
              <a:t>!</a:t>
            </a:r>
            <a:endParaRPr lang="en-US" sz="5400" b="1" dirty="0">
              <a:solidFill>
                <a:schemeClr val="accent4"/>
              </a:solidFill>
            </a:endParaRP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C3D1274-2D7A-0542-BF75-5FEF7C2E139A}"/>
              </a:ext>
            </a:extLst>
          </p:cNvPr>
          <p:cNvSpPr txBox="1">
            <a:spLocks/>
          </p:cNvSpPr>
          <p:nvPr/>
        </p:nvSpPr>
        <p:spPr>
          <a:xfrm>
            <a:off x="6656914" y="3639759"/>
            <a:ext cx="4945063" cy="100632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b-LU" sz="2100" dirty="0">
                <a:solidFill>
                  <a:schemeClr val="bg1">
                    <a:lumMod val="50000"/>
                  </a:schemeClr>
                </a:solidFill>
              </a:rPr>
              <a:t>Conférence de presse </a:t>
            </a:r>
            <a:endParaRPr lang="de-DE" sz="21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lb-LU" sz="2100" dirty="0">
                <a:solidFill>
                  <a:schemeClr val="bg1">
                    <a:lumMod val="50000"/>
                  </a:schemeClr>
                </a:solidFill>
              </a:rPr>
              <a:t>30/09/2019</a:t>
            </a:r>
            <a:r>
              <a:rPr lang="lb-LU" sz="2100" dirty="0"/>
              <a:t> </a:t>
            </a:r>
            <a:endParaRPr lang="en-US" sz="21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CB71C9D2-DD57-724F-95E8-CDACDAF9C6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400" y="1957342"/>
            <a:ext cx="4332598" cy="3015620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BFBF4331-D5C9-2A41-A9D8-8928DA1D9821}"/>
              </a:ext>
            </a:extLst>
          </p:cNvPr>
          <p:cNvSpPr txBox="1"/>
          <p:nvPr/>
        </p:nvSpPr>
        <p:spPr>
          <a:xfrm>
            <a:off x="449390" y="6289406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accent4"/>
                </a:solidFill>
              </a:rPr>
              <a:t>www.elteren.lu</a:t>
            </a:r>
            <a:endParaRPr lang="de-DE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643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091" y="2004291"/>
            <a:ext cx="9337963" cy="254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Historique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199" y="1825625"/>
            <a:ext cx="10515601" cy="3965575"/>
          </a:xfrm>
        </p:spPr>
        <p:txBody>
          <a:bodyPr>
            <a:normAutofit/>
          </a:bodyPr>
          <a:lstStyle/>
          <a:p>
            <a:r>
              <a:rPr lang="lb-LU" dirty="0"/>
              <a:t>Loi du 1er août 2018 portant création d’une représentation nationale des parents</a:t>
            </a:r>
          </a:p>
          <a:p>
            <a:endParaRPr lang="lb-LU" dirty="0"/>
          </a:p>
          <a:p>
            <a:r>
              <a:rPr lang="lb-LU" dirty="0"/>
              <a:t>Objectifs</a:t>
            </a:r>
            <a:r>
              <a:rPr lang="de-DE" dirty="0"/>
              <a:t> </a:t>
            </a:r>
            <a:r>
              <a:rPr lang="lb-LU" dirty="0"/>
              <a:t>: </a:t>
            </a:r>
          </a:p>
          <a:p>
            <a:pPr lvl="2"/>
            <a:r>
              <a:rPr lang="lb-LU" sz="2400" dirty="0"/>
              <a:t>favoriser la collaboration entre les parents d’élèves et l’école</a:t>
            </a:r>
            <a:r>
              <a:rPr lang="de-DE" sz="2400" dirty="0"/>
              <a:t> </a:t>
            </a:r>
            <a:r>
              <a:rPr lang="lb-LU" sz="2400" dirty="0"/>
              <a:t>;</a:t>
            </a:r>
          </a:p>
          <a:p>
            <a:pPr lvl="2"/>
            <a:r>
              <a:rPr lang="lb-LU" sz="2400" dirty="0"/>
              <a:t>disposer d’une instance élue démocratiquement et représentant tous les parents</a:t>
            </a:r>
            <a:r>
              <a:rPr lang="de-DE" sz="2400" dirty="0"/>
              <a:t> </a:t>
            </a:r>
            <a:r>
              <a:rPr lang="lb-LU" sz="2400" dirty="0"/>
              <a:t>;</a:t>
            </a:r>
          </a:p>
          <a:p>
            <a:pPr lvl="2"/>
            <a:r>
              <a:rPr lang="lb-LU" sz="2400" dirty="0" err="1"/>
              <a:t>permettre</a:t>
            </a:r>
            <a:r>
              <a:rPr lang="lb-LU" sz="2400" dirty="0"/>
              <a:t> aux </a:t>
            </a:r>
            <a:r>
              <a:rPr lang="lb-LU" sz="2400" dirty="0" err="1"/>
              <a:t>parents</a:t>
            </a:r>
            <a:r>
              <a:rPr lang="lb-LU" sz="2400" dirty="0"/>
              <a:t> de </a:t>
            </a:r>
            <a:r>
              <a:rPr lang="lb-LU" sz="2400" dirty="0" err="1"/>
              <a:t>s’organiser</a:t>
            </a:r>
            <a:r>
              <a:rPr lang="lb-LU" sz="2400" dirty="0"/>
              <a:t> et de </a:t>
            </a:r>
            <a:r>
              <a:rPr lang="lb-LU" sz="2400" dirty="0" err="1"/>
              <a:t>formuler</a:t>
            </a:r>
            <a:r>
              <a:rPr lang="lb-LU" sz="2400" dirty="0"/>
              <a:t> </a:t>
            </a:r>
            <a:r>
              <a:rPr lang="lb-LU" sz="2400" dirty="0" err="1"/>
              <a:t>leurs</a:t>
            </a:r>
            <a:r>
              <a:rPr lang="lb-LU" sz="2400" dirty="0"/>
              <a:t> </a:t>
            </a:r>
            <a:r>
              <a:rPr lang="lb-LU" sz="2400" dirty="0" err="1"/>
              <a:t>opinions</a:t>
            </a:r>
            <a:r>
              <a:rPr lang="lb-LU" sz="2400" dirty="0"/>
              <a:t> de </a:t>
            </a:r>
            <a:r>
              <a:rPr lang="lb-LU" sz="2400" dirty="0" err="1"/>
              <a:t>manière</a:t>
            </a:r>
            <a:r>
              <a:rPr lang="lb-LU" sz="2400" dirty="0"/>
              <a:t> </a:t>
            </a:r>
            <a:r>
              <a:rPr lang="lb-LU" sz="2400" dirty="0" err="1"/>
              <a:t>coordonnée</a:t>
            </a:r>
            <a:r>
              <a:rPr lang="lb-LU" sz="2400" dirty="0"/>
              <a:t>.  </a:t>
            </a:r>
          </a:p>
          <a:p>
            <a:endParaRPr lang="lb-LU" dirty="0"/>
          </a:p>
        </p:txBody>
      </p:sp>
      <p:sp>
        <p:nvSpPr>
          <p:cNvPr id="6" name="Rectangle 5"/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A0E2E4B-4C15-C144-AE90-872495DBDC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0" y="6042476"/>
            <a:ext cx="1171678" cy="81552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C0141AB-9713-1B47-80B8-A5261728C06D}"/>
              </a:ext>
            </a:extLst>
          </p:cNvPr>
          <p:cNvSpPr txBox="1"/>
          <p:nvPr/>
        </p:nvSpPr>
        <p:spPr>
          <a:xfrm>
            <a:off x="5180140" y="630125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bg1"/>
                </a:solidFill>
              </a:rPr>
              <a:t>www.elteren.lu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887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4">
            <a:extLst>
              <a:ext uri="{FF2B5EF4-FFF2-40B4-BE49-F238E27FC236}">
                <a16:creationId xmlns:a16="http://schemas.microsoft.com/office/drawing/2014/main" id="{646CE336-3E56-8240-B5DE-087EEDA4BB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0748" y="42332"/>
            <a:ext cx="6750503" cy="6040335"/>
          </a:xfrm>
          <a:prstGeom prst="rect">
            <a:avLst/>
          </a:prstGeom>
        </p:spPr>
      </p:pic>
      <p:sp>
        <p:nvSpPr>
          <p:cNvPr id="7" name="Rectangle 5">
            <a:extLst>
              <a:ext uri="{FF2B5EF4-FFF2-40B4-BE49-F238E27FC236}">
                <a16:creationId xmlns:a16="http://schemas.microsoft.com/office/drawing/2014/main" id="{1B8A2DF0-0962-BC4E-AA0D-80524F10635A}"/>
              </a:ext>
            </a:extLst>
          </p:cNvPr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6">
            <a:extLst>
              <a:ext uri="{FF2B5EF4-FFF2-40B4-BE49-F238E27FC236}">
                <a16:creationId xmlns:a16="http://schemas.microsoft.com/office/drawing/2014/main" id="{5FEBA8FC-FDBD-894C-B6C2-9682CFE9B1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56174CC5-CDFF-8549-886D-19F9D75F6F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0" y="6042476"/>
            <a:ext cx="1171678" cy="815524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FEF8800A-EAD0-014D-9B5D-E39FD65C3754}"/>
              </a:ext>
            </a:extLst>
          </p:cNvPr>
          <p:cNvSpPr txBox="1"/>
          <p:nvPr/>
        </p:nvSpPr>
        <p:spPr>
          <a:xfrm>
            <a:off x="5180140" y="2516060"/>
            <a:ext cx="1828800" cy="1828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2075123-60C5-824F-B15B-8856E6DF9399}"/>
              </a:ext>
            </a:extLst>
          </p:cNvPr>
          <p:cNvSpPr txBox="1"/>
          <p:nvPr/>
        </p:nvSpPr>
        <p:spPr>
          <a:xfrm>
            <a:off x="5180140" y="630125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bg1"/>
                </a:solidFill>
              </a:rPr>
              <a:t>www.elteren.lu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8" name="Grafik 18">
            <a:extLst>
              <a:ext uri="{FF2B5EF4-FFF2-40B4-BE49-F238E27FC236}">
                <a16:creationId xmlns:a16="http://schemas.microsoft.com/office/drawing/2014/main" id="{8008C391-E1A3-6742-9492-F80D0E7063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583" y="3630947"/>
            <a:ext cx="2448169" cy="2411530"/>
          </a:xfrm>
          <a:prstGeom prst="rect">
            <a:avLst/>
          </a:prstGeom>
        </p:spPr>
      </p:pic>
      <p:pic>
        <p:nvPicPr>
          <p:cNvPr id="20" name="Grafik 20">
            <a:extLst>
              <a:ext uri="{FF2B5EF4-FFF2-40B4-BE49-F238E27FC236}">
                <a16:creationId xmlns:a16="http://schemas.microsoft.com/office/drawing/2014/main" id="{3202E351-28B8-BD49-8658-683E5973A8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06246" y="42332"/>
            <a:ext cx="2458753" cy="248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83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091" y="2004291"/>
            <a:ext cx="9337963" cy="254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Des élections en 2 étapes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81873" y="1690688"/>
            <a:ext cx="10515601" cy="3965575"/>
          </a:xfrm>
        </p:spPr>
        <p:txBody>
          <a:bodyPr/>
          <a:lstStyle/>
          <a:p>
            <a:pPr marL="514350" indent="-514350">
              <a:buAutoNum type="arabicPeriod"/>
            </a:pPr>
            <a:endParaRPr lang="lb-LU" dirty="0"/>
          </a:p>
          <a:p>
            <a:r>
              <a:rPr lang="lb-LU" dirty="0"/>
              <a:t>Les 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parents d’élèves de l’EF</a:t>
            </a:r>
            <a:r>
              <a:rPr lang="lb-LU" dirty="0"/>
              <a:t> élisent leurs représentants en octobre</a:t>
            </a:r>
            <a:r>
              <a:rPr lang="de-DE" dirty="0"/>
              <a:t>.</a:t>
            </a:r>
            <a:endParaRPr lang="lb-LU" dirty="0"/>
          </a:p>
          <a:p>
            <a:r>
              <a:rPr lang="lb-LU" dirty="0"/>
              <a:t>Les 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parents d’élèves de l’ES</a:t>
            </a:r>
            <a:r>
              <a:rPr lang="lb-LU" dirty="0"/>
              <a:t> élisent le comité</a:t>
            </a:r>
            <a:r>
              <a:rPr lang="de-DE" dirty="0"/>
              <a:t>.</a:t>
            </a:r>
            <a:endParaRPr lang="lb-LU" dirty="0"/>
          </a:p>
          <a:p>
            <a:r>
              <a:rPr lang="lb-LU" dirty="0"/>
              <a:t>Les 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parents d’élèves pris en charge par un 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entre de compétences</a:t>
            </a:r>
            <a:r>
              <a:rPr lang="lb-LU" dirty="0"/>
              <a:t> élisent </a:t>
            </a:r>
            <a:r>
              <a:rPr lang="de-DE" dirty="0" err="1"/>
              <a:t>le</a:t>
            </a:r>
            <a:r>
              <a:rPr lang="lb-LU" dirty="0"/>
              <a:t> comité de représentants. 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7AA970F1-9FF4-944A-837A-101BE0DBF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0" y="6042476"/>
            <a:ext cx="1171678" cy="815524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0BC0CC01-FF0B-E24F-85E6-7A64AC2DD54C}"/>
              </a:ext>
            </a:extLst>
          </p:cNvPr>
          <p:cNvSpPr txBox="1"/>
          <p:nvPr/>
        </p:nvSpPr>
        <p:spPr>
          <a:xfrm>
            <a:off x="5180140" y="630125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bg1"/>
                </a:solidFill>
              </a:rPr>
              <a:t>www.elteren.lu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3" name="Grafik 18">
            <a:extLst>
              <a:ext uri="{FF2B5EF4-FFF2-40B4-BE49-F238E27FC236}">
                <a16:creationId xmlns:a16="http://schemas.microsoft.com/office/drawing/2014/main" id="{7894DCAB-BF1D-AD49-802F-0E87176CE1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7583" y="80873"/>
            <a:ext cx="1993681" cy="196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9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091" y="2004291"/>
            <a:ext cx="9337963" cy="254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48783" y="365125"/>
            <a:ext cx="10515600" cy="1325563"/>
          </a:xfrm>
        </p:spPr>
        <p:txBody>
          <a:bodyPr/>
          <a:lstStyle/>
          <a:p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Des élections en 2 étapes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 : </a:t>
            </a:r>
            <a:r>
              <a:rPr lang="de-DE" b="1" dirty="0" err="1">
                <a:solidFill>
                  <a:schemeClr val="accent1">
                    <a:lumMod val="50000"/>
                  </a:schemeClr>
                </a:solidFill>
              </a:rPr>
              <a:t>niveau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1">
                    <a:lumMod val="50000"/>
                  </a:schemeClr>
                </a:solidFill>
              </a:rPr>
              <a:t>sectoriel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2833" y="1825625"/>
            <a:ext cx="11959168" cy="3965575"/>
          </a:xfrm>
        </p:spPr>
        <p:txBody>
          <a:bodyPr/>
          <a:lstStyle/>
          <a:p>
            <a:pPr marL="0" indent="0">
              <a:buNone/>
            </a:pPr>
            <a:endParaRPr lang="lb-LU" dirty="0"/>
          </a:p>
          <a:p>
            <a:r>
              <a:rPr lang="lb-LU" sz="2400" dirty="0"/>
              <a:t>Tous les représentants d’une </a:t>
            </a:r>
            <a:r>
              <a:rPr lang="de-DE" sz="2400" b="1" dirty="0" err="1">
                <a:solidFill>
                  <a:schemeClr val="accent1">
                    <a:lumMod val="50000"/>
                  </a:schemeClr>
                </a:solidFill>
              </a:rPr>
              <a:t>région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 de l’EF</a:t>
            </a:r>
            <a:r>
              <a:rPr lang="lb-LU" sz="2400" dirty="0"/>
              <a:t> élisent 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2 représentants sectoriels</a:t>
            </a:r>
            <a:r>
              <a:rPr lang="de-DE" sz="2400" dirty="0"/>
              <a:t>.</a:t>
            </a:r>
            <a:endParaRPr lang="lb-LU" sz="2400" dirty="0"/>
          </a:p>
          <a:p>
            <a:r>
              <a:rPr lang="lb-LU" sz="2400" dirty="0"/>
              <a:t>Chaque 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comité de lycée</a:t>
            </a:r>
            <a:r>
              <a:rPr lang="lb-LU" sz="2400" dirty="0"/>
              <a:t> élit 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2 représentants sectoriels</a:t>
            </a:r>
            <a:r>
              <a:rPr lang="de-DE" sz="2400" dirty="0"/>
              <a:t>.</a:t>
            </a:r>
            <a:endParaRPr lang="lb-LU" sz="2400" dirty="0"/>
          </a:p>
          <a:p>
            <a:r>
              <a:rPr lang="lb-LU" sz="2400" dirty="0"/>
              <a:t>Chaque comité de représentants des 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centres de compétences</a:t>
            </a:r>
            <a:r>
              <a:rPr lang="lb-LU" sz="2400" dirty="0"/>
              <a:t> élit 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2 représentants sec</a:t>
            </a:r>
            <a:r>
              <a:rPr lang="de-DE" sz="2400" b="1" dirty="0">
                <a:solidFill>
                  <a:schemeClr val="accent1">
                    <a:lumMod val="50000"/>
                  </a:schemeClr>
                </a:solidFill>
              </a:rPr>
              <a:t>t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oriels</a:t>
            </a:r>
            <a:r>
              <a:rPr lang="de-DE" sz="2400" dirty="0"/>
              <a:t>.</a:t>
            </a:r>
            <a:endParaRPr lang="lb-LU" sz="2400" dirty="0"/>
          </a:p>
          <a:p>
            <a:r>
              <a:rPr lang="lb-LU" sz="2400" dirty="0" err="1"/>
              <a:t>Chaque</a:t>
            </a:r>
            <a:r>
              <a:rPr lang="lb-LU" sz="2400" dirty="0"/>
              <a:t> </a:t>
            </a:r>
            <a:r>
              <a:rPr lang="lb-LU" sz="2400" b="1" dirty="0" err="1">
                <a:solidFill>
                  <a:schemeClr val="accent1">
                    <a:lumMod val="50000"/>
                  </a:schemeClr>
                </a:solidFill>
              </a:rPr>
              <a:t>établissement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 privé</a:t>
            </a:r>
            <a:r>
              <a:rPr lang="lb-LU" sz="2400" dirty="0"/>
              <a:t> </a:t>
            </a:r>
            <a:r>
              <a:rPr lang="lb-LU" sz="2400" dirty="0" err="1"/>
              <a:t>désigne</a:t>
            </a:r>
            <a:r>
              <a:rPr lang="lb-LU" sz="2400" dirty="0"/>
              <a:t> </a:t>
            </a:r>
            <a:r>
              <a:rPr lang="lb-LU" sz="2400" dirty="0" err="1"/>
              <a:t>parmi</a:t>
            </a:r>
            <a:r>
              <a:rPr lang="lb-LU" sz="2400" dirty="0"/>
              <a:t> </a:t>
            </a:r>
            <a:r>
              <a:rPr lang="lb-LU" sz="2400" dirty="0" err="1"/>
              <a:t>ses</a:t>
            </a:r>
            <a:r>
              <a:rPr lang="lb-LU" sz="2400" dirty="0"/>
              <a:t> </a:t>
            </a:r>
            <a:r>
              <a:rPr lang="lb-LU" sz="2400" dirty="0" err="1"/>
              <a:t>représentants</a:t>
            </a:r>
            <a:r>
              <a:rPr lang="lb-LU" sz="2400" dirty="0"/>
              <a:t> 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1 </a:t>
            </a:r>
            <a:r>
              <a:rPr lang="lb-LU" sz="2400" b="1" dirty="0" err="1">
                <a:solidFill>
                  <a:schemeClr val="accent1">
                    <a:lumMod val="50000"/>
                  </a:schemeClr>
                </a:solidFill>
              </a:rPr>
              <a:t>représentant</a:t>
            </a:r>
            <a:r>
              <a:rPr lang="lb-LU" sz="2400" b="1" dirty="0">
                <a:solidFill>
                  <a:schemeClr val="accent1">
                    <a:lumMod val="50000"/>
                  </a:schemeClr>
                </a:solidFill>
              </a:rPr>
              <a:t> sectoriel</a:t>
            </a:r>
            <a:r>
              <a:rPr lang="lb-LU" dirty="0"/>
              <a:t>.  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DB82B9-A6DB-DD49-9F6F-9B728F0B62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0" y="6042476"/>
            <a:ext cx="1171678" cy="81552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4C6A6EA7-CF15-C641-9F44-C15E60D056B4}"/>
              </a:ext>
            </a:extLst>
          </p:cNvPr>
          <p:cNvSpPr txBox="1"/>
          <p:nvPr/>
        </p:nvSpPr>
        <p:spPr>
          <a:xfrm>
            <a:off x="5180140" y="630125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bg1"/>
                </a:solidFill>
              </a:rPr>
              <a:t>www.elteren.lu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69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091" y="2004291"/>
            <a:ext cx="9337963" cy="254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É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lections 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de la </a:t>
            </a:r>
            <a:r>
              <a:rPr lang="de-DE" b="1" dirty="0" err="1">
                <a:solidFill>
                  <a:schemeClr val="accent1">
                    <a:lumMod val="50000"/>
                  </a:schemeClr>
                </a:solidFill>
              </a:rPr>
              <a:t>représentation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nationale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199" y="1868349"/>
            <a:ext cx="10515601" cy="3965575"/>
          </a:xfrm>
        </p:spPr>
        <p:txBody>
          <a:bodyPr/>
          <a:lstStyle/>
          <a:p>
            <a:pPr marL="0" indent="0">
              <a:buNone/>
            </a:pPr>
            <a:endParaRPr lang="lb-LU" dirty="0"/>
          </a:p>
          <a:p>
            <a:pPr marL="0" indent="0">
              <a:buNone/>
            </a:pPr>
            <a:r>
              <a:rPr lang="lb-LU" dirty="0"/>
              <a:t>En 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février 2020</a:t>
            </a:r>
            <a:r>
              <a:rPr lang="lb-LU" dirty="0"/>
              <a:t> tous les représentants sectoriels sont appelés à élire</a:t>
            </a:r>
            <a:r>
              <a:rPr lang="de-DE" dirty="0"/>
              <a:t> </a:t>
            </a:r>
            <a:r>
              <a:rPr lang="lb-LU" dirty="0"/>
              <a:t>:</a:t>
            </a:r>
            <a:endParaRPr lang="de-DE" dirty="0"/>
          </a:p>
          <a:p>
            <a:pPr marL="0" indent="0">
              <a:buNone/>
            </a:pPr>
            <a:endParaRPr lang="lb-LU" dirty="0"/>
          </a:p>
          <a:p>
            <a:pPr lvl="1"/>
            <a:r>
              <a:rPr lang="lb-LU" sz="2800" b="1" dirty="0">
                <a:solidFill>
                  <a:schemeClr val="accent1">
                    <a:lumMod val="50000"/>
                  </a:schemeClr>
                </a:solidFill>
              </a:rPr>
              <a:t>4 représentants </a:t>
            </a:r>
            <a:r>
              <a:rPr lang="lb-LU" sz="2800" dirty="0"/>
              <a:t>pour l</a:t>
            </a:r>
            <a:r>
              <a:rPr lang="de-DE" sz="2800" dirty="0"/>
              <a:t>e </a:t>
            </a:r>
            <a:r>
              <a:rPr lang="de-DE" sz="2800" dirty="0" err="1"/>
              <a:t>secteur</a:t>
            </a:r>
            <a:r>
              <a:rPr lang="de-DE" sz="2800" dirty="0"/>
              <a:t> de l’</a:t>
            </a:r>
            <a:r>
              <a:rPr lang="lb-LU" sz="2800" b="1" dirty="0">
                <a:solidFill>
                  <a:schemeClr val="accent1">
                    <a:lumMod val="50000"/>
                  </a:schemeClr>
                </a:solidFill>
              </a:rPr>
              <a:t>EF</a:t>
            </a:r>
            <a:r>
              <a:rPr lang="de-DE" sz="2800" dirty="0"/>
              <a:t> </a:t>
            </a:r>
            <a:r>
              <a:rPr lang="lb-LU" sz="2800" dirty="0"/>
              <a:t>;</a:t>
            </a:r>
          </a:p>
          <a:p>
            <a:pPr lvl="1"/>
            <a:r>
              <a:rPr lang="lb-LU" sz="2800" b="1" dirty="0">
                <a:solidFill>
                  <a:schemeClr val="accent1">
                    <a:lumMod val="50000"/>
                  </a:schemeClr>
                </a:solidFill>
              </a:rPr>
              <a:t>6 représentants </a:t>
            </a:r>
            <a:r>
              <a:rPr lang="lb-LU" sz="2800" dirty="0"/>
              <a:t>pour l</a:t>
            </a:r>
            <a:r>
              <a:rPr lang="de-DE" sz="2800" dirty="0"/>
              <a:t>e </a:t>
            </a:r>
            <a:r>
              <a:rPr lang="de-DE" sz="2800" dirty="0" err="1"/>
              <a:t>secteur</a:t>
            </a:r>
            <a:r>
              <a:rPr lang="de-DE" sz="2800" dirty="0"/>
              <a:t> de l‘</a:t>
            </a:r>
            <a:r>
              <a:rPr lang="lb-LU" sz="2800" b="1" dirty="0">
                <a:solidFill>
                  <a:schemeClr val="accent1">
                    <a:lumMod val="50000"/>
                  </a:schemeClr>
                </a:solidFill>
              </a:rPr>
              <a:t>ES</a:t>
            </a:r>
            <a:r>
              <a:rPr lang="de-DE" sz="2800" dirty="0"/>
              <a:t> </a:t>
            </a:r>
            <a:r>
              <a:rPr lang="lb-LU" sz="2800" dirty="0"/>
              <a:t>;</a:t>
            </a:r>
          </a:p>
          <a:p>
            <a:pPr lvl="1"/>
            <a:r>
              <a:rPr lang="lb-LU" sz="2800" b="1" dirty="0">
                <a:solidFill>
                  <a:schemeClr val="accent1">
                    <a:lumMod val="50000"/>
                  </a:schemeClr>
                </a:solidFill>
              </a:rPr>
              <a:t>2 représentants </a:t>
            </a:r>
            <a:r>
              <a:rPr lang="lb-LU" sz="2800" dirty="0"/>
              <a:t>pour le</a:t>
            </a:r>
            <a:r>
              <a:rPr lang="de-DE" sz="2800" dirty="0"/>
              <a:t> </a:t>
            </a:r>
            <a:r>
              <a:rPr lang="lb-LU" sz="2800" dirty="0"/>
              <a:t>s</a:t>
            </a:r>
            <a:r>
              <a:rPr lang="de-DE" sz="2800" dirty="0" err="1"/>
              <a:t>ecteur</a:t>
            </a:r>
            <a:r>
              <a:rPr lang="de-DE" sz="2800" dirty="0"/>
              <a:t> des</a:t>
            </a:r>
            <a:r>
              <a:rPr lang="lb-LU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800" b="1" dirty="0">
                <a:solidFill>
                  <a:schemeClr val="accent1">
                    <a:lumMod val="50000"/>
                  </a:schemeClr>
                </a:solidFill>
              </a:rPr>
              <a:t>CC</a:t>
            </a:r>
            <a:r>
              <a:rPr lang="lb-LU" sz="2800" dirty="0"/>
              <a:t>.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5DE6D525-A4B6-E545-994C-3C7019DA31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0" y="6042476"/>
            <a:ext cx="1171678" cy="815524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02660FC6-07E4-F947-8248-8882F9E01E6B}"/>
              </a:ext>
            </a:extLst>
          </p:cNvPr>
          <p:cNvSpPr txBox="1"/>
          <p:nvPr/>
        </p:nvSpPr>
        <p:spPr>
          <a:xfrm>
            <a:off x="5180140" y="630125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bg1"/>
                </a:solidFill>
              </a:rPr>
              <a:t>www.elteren.lu</a:t>
            </a:r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3" name="Grafik 20">
            <a:extLst>
              <a:ext uri="{FF2B5EF4-FFF2-40B4-BE49-F238E27FC236}">
                <a16:creationId xmlns:a16="http://schemas.microsoft.com/office/drawing/2014/main" id="{BEB41C5B-3FA3-1F4B-9406-7984D1540E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1615" y="3467549"/>
            <a:ext cx="1725531" cy="174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075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091" y="2004291"/>
            <a:ext cx="9337963" cy="254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Soutien et </a:t>
            </a:r>
            <a:r>
              <a:rPr lang="lb-LU" b="1" dirty="0" err="1">
                <a:solidFill>
                  <a:schemeClr val="accent1">
                    <a:lumMod val="50000"/>
                  </a:schemeClr>
                </a:solidFill>
              </a:rPr>
              <a:t>encadrement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199" y="1825625"/>
            <a:ext cx="10515601" cy="3965575"/>
          </a:xfrm>
        </p:spPr>
        <p:txBody>
          <a:bodyPr/>
          <a:lstStyle/>
          <a:p>
            <a:r>
              <a:rPr lang="de-DE" dirty="0"/>
              <a:t>L</a:t>
            </a:r>
            <a:r>
              <a:rPr lang="lb-LU" dirty="0"/>
              <a:t>e 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Service de la 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f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ormation des adultes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, en </a:t>
            </a:r>
            <a:r>
              <a:rPr lang="de-DE" b="1" dirty="0" err="1">
                <a:solidFill>
                  <a:schemeClr val="accent1">
                    <a:lumMod val="50000"/>
                  </a:schemeClr>
                </a:solidFill>
              </a:rPr>
              <a:t>collaboration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b="1" dirty="0" err="1">
                <a:solidFill>
                  <a:schemeClr val="accent1">
                    <a:lumMod val="50000"/>
                  </a:schemeClr>
                </a:solidFill>
              </a:rPr>
              <a:t>avec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 les </a:t>
            </a:r>
            <a:r>
              <a:rPr lang="de-DE" b="1" dirty="0" err="1">
                <a:solidFill>
                  <a:schemeClr val="accent1">
                    <a:lumMod val="50000"/>
                  </a:schemeClr>
                </a:solidFill>
              </a:rPr>
              <a:t>directions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de-DE" b="1" dirty="0" err="1">
                <a:solidFill>
                  <a:schemeClr val="accent1">
                    <a:lumMod val="50000"/>
                  </a:schemeClr>
                </a:solidFill>
              </a:rPr>
              <a:t>région</a:t>
            </a:r>
            <a:r>
              <a:rPr lang="de-DE" b="1">
                <a:solidFill>
                  <a:schemeClr val="accent1">
                    <a:lumMod val="50000"/>
                  </a:schemeClr>
                </a:solidFill>
              </a:rPr>
              <a:t>,</a:t>
            </a:r>
            <a:r>
              <a:rPr lang="lb-LU"/>
              <a:t> </a:t>
            </a:r>
            <a:r>
              <a:rPr lang="de-DE" dirty="0" err="1"/>
              <a:t>organise</a:t>
            </a:r>
            <a:r>
              <a:rPr lang="de-DE" dirty="0"/>
              <a:t> des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dirty="0"/>
              <a:t>a</a:t>
            </a:r>
            <a:r>
              <a:rPr lang="lb-LU" dirty="0"/>
              <a:t>teliers</a:t>
            </a:r>
            <a:r>
              <a:rPr lang="de-DE" dirty="0"/>
              <a:t> pour les </a:t>
            </a:r>
            <a:r>
              <a:rPr lang="de-DE" dirty="0" err="1"/>
              <a:t>représentants</a:t>
            </a:r>
            <a:r>
              <a:rPr lang="de-DE" dirty="0"/>
              <a:t>.</a:t>
            </a:r>
            <a:endParaRPr lang="lb-LU" dirty="0"/>
          </a:p>
          <a:p>
            <a:r>
              <a:rPr lang="lb-LU" dirty="0"/>
              <a:t>Les 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directeurs de régions </a:t>
            </a:r>
            <a:r>
              <a:rPr lang="lb-LU" dirty="0"/>
              <a:t>rencontrent les représentants deux fois par an</a:t>
            </a:r>
            <a:r>
              <a:rPr lang="de-DE" dirty="0"/>
              <a:t>.</a:t>
            </a:r>
            <a:endParaRPr lang="lb-LU" dirty="0"/>
          </a:p>
          <a:p>
            <a:r>
              <a:rPr lang="lb-LU" dirty="0"/>
              <a:t>Les 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instituteurs spécialisés en développement scolaire</a:t>
            </a:r>
            <a:r>
              <a:rPr lang="de-DE" dirty="0"/>
              <a:t> (IDS</a:t>
            </a:r>
            <a:r>
              <a:rPr lang="lb-LU" dirty="0"/>
              <a:t>) accompagnent les représentants dans le processus d’élaboration du PDS (</a:t>
            </a:r>
            <a:r>
              <a:rPr lang="de-DE" dirty="0"/>
              <a:t>p</a:t>
            </a:r>
            <a:r>
              <a:rPr lang="lb-LU" dirty="0"/>
              <a:t>lan de </a:t>
            </a:r>
            <a:r>
              <a:rPr lang="de-DE" dirty="0"/>
              <a:t>d</a:t>
            </a:r>
            <a:r>
              <a:rPr lang="lb-LU" dirty="0"/>
              <a:t>éveloppement </a:t>
            </a:r>
            <a:r>
              <a:rPr lang="de-DE" dirty="0"/>
              <a:t>s</a:t>
            </a:r>
            <a:r>
              <a:rPr lang="lb-LU" dirty="0"/>
              <a:t>colaire)</a:t>
            </a:r>
            <a:r>
              <a:rPr lang="de-DE" dirty="0"/>
              <a:t>.</a:t>
            </a:r>
            <a:endParaRPr lang="lb-LU" dirty="0"/>
          </a:p>
          <a:p>
            <a:r>
              <a:rPr lang="de-DE" dirty="0"/>
              <a:t>Le </a:t>
            </a:r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SCRIPT</a:t>
            </a:r>
            <a:r>
              <a:rPr lang="de-DE" dirty="0"/>
              <a:t> </a:t>
            </a:r>
            <a:r>
              <a:rPr lang="de-DE" dirty="0" err="1"/>
              <a:t>met</a:t>
            </a:r>
            <a:r>
              <a:rPr lang="lb-LU" dirty="0"/>
              <a:t> en place </a:t>
            </a:r>
            <a:r>
              <a:rPr lang="de-DE" dirty="0"/>
              <a:t>u</a:t>
            </a:r>
            <a:r>
              <a:rPr lang="lb-LU" dirty="0"/>
              <a:t>ne plateforme de communication.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BCC823-1B83-0E4B-A05A-2A2494888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0" y="6042476"/>
            <a:ext cx="1171678" cy="815524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C51DB931-FB49-F04B-BE67-6EC1F6895633}"/>
              </a:ext>
            </a:extLst>
          </p:cNvPr>
          <p:cNvSpPr txBox="1"/>
          <p:nvPr/>
        </p:nvSpPr>
        <p:spPr>
          <a:xfrm>
            <a:off x="5180140" y="630125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bg1"/>
                </a:solidFill>
              </a:rPr>
              <a:t>www.elteren.lu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802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091" y="2004291"/>
            <a:ext cx="9337963" cy="254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199" y="1825625"/>
            <a:ext cx="10515601" cy="3965575"/>
          </a:xfrm>
        </p:spPr>
        <p:txBody>
          <a:bodyPr/>
          <a:lstStyle/>
          <a:p>
            <a:pPr>
              <a:buFontTx/>
              <a:buChar char="-"/>
            </a:pPr>
            <a:endParaRPr lang="lb-LU" dirty="0"/>
          </a:p>
          <a:p>
            <a:pPr marL="0" indent="0">
              <a:buNone/>
            </a:pPr>
            <a:r>
              <a:rPr lang="lb-LU" dirty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508911" y="629151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lb-LU" dirty="0"/>
              <a:t>Conférence de presse</a:t>
            </a:r>
            <a:endParaRPr lang="en-US" dirty="0"/>
          </a:p>
        </p:txBody>
      </p:sp>
      <p:pic>
        <p:nvPicPr>
          <p:cNvPr id="10" name="Picture 9" descr="cid:77885536-BB88-4F8E-9C33-363D4812171E"/>
          <p:cNvPicPr/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98" y="1133391"/>
            <a:ext cx="5422130" cy="496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1" descr="cid:71357126-3283-4282-B80D-E05E6A6DF24A">
            <a:extLst>
              <a:ext uri="{FF2B5EF4-FFF2-40B4-BE49-F238E27FC236}">
                <a16:creationId xmlns:a16="http://schemas.microsoft.com/office/drawing/2014/main" id="{3744E088-D032-8040-A542-61B5321253E8}"/>
              </a:ext>
            </a:extLst>
          </p:cNvPr>
          <p:cNvPicPr/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188" y="1119436"/>
            <a:ext cx="5782503" cy="503762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Rectangle 5">
            <a:extLst>
              <a:ext uri="{FF2B5EF4-FFF2-40B4-BE49-F238E27FC236}">
                <a16:creationId xmlns:a16="http://schemas.microsoft.com/office/drawing/2014/main" id="{97803A01-8554-0B4B-AB94-E8F803F3FD5F}"/>
              </a:ext>
            </a:extLst>
          </p:cNvPr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755D0593-3D06-C54B-BAFA-AED2A13C7C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0" y="6042476"/>
            <a:ext cx="1171678" cy="815524"/>
          </a:xfrm>
          <a:prstGeom prst="rect">
            <a:avLst/>
          </a:prstGeom>
        </p:spPr>
      </p:pic>
      <p:pic>
        <p:nvPicPr>
          <p:cNvPr id="19" name="Picture 6">
            <a:extLst>
              <a:ext uri="{FF2B5EF4-FFF2-40B4-BE49-F238E27FC236}">
                <a16:creationId xmlns:a16="http://schemas.microsoft.com/office/drawing/2014/main" id="{E3FEF081-8D15-A74B-8E25-CA45DB2DCB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959" y="6171017"/>
            <a:ext cx="1489085" cy="606110"/>
          </a:xfrm>
          <a:prstGeom prst="rect">
            <a:avLst/>
          </a:prstGeom>
        </p:spPr>
      </p:pic>
      <p:sp>
        <p:nvSpPr>
          <p:cNvPr id="21" name="Title 3">
            <a:extLst>
              <a:ext uri="{FF2B5EF4-FFF2-40B4-BE49-F238E27FC236}">
                <a16:creationId xmlns:a16="http://schemas.microsoft.com/office/drawing/2014/main" id="{0CCEC8F4-443F-B64F-8801-5BEEB1697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8564"/>
            <a:ext cx="10515600" cy="1325563"/>
          </a:xfrm>
        </p:spPr>
        <p:txBody>
          <a:bodyPr/>
          <a:lstStyle/>
          <a:p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La </a:t>
            </a:r>
            <a:r>
              <a:rPr lang="lb-LU" b="1" dirty="0" err="1">
                <a:solidFill>
                  <a:schemeClr val="accent1">
                    <a:lumMod val="50000"/>
                  </a:schemeClr>
                </a:solidFill>
              </a:rPr>
              <a:t>plateforme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 de </a:t>
            </a:r>
            <a:r>
              <a:rPr lang="lb-LU" b="1" dirty="0" err="1">
                <a:solidFill>
                  <a:schemeClr val="accent1">
                    <a:lumMod val="50000"/>
                  </a:schemeClr>
                </a:solidFill>
              </a:rPr>
              <a:t>communication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89E1C3E1-27C2-C545-80B6-427DF9AEC2A0}"/>
              </a:ext>
            </a:extLst>
          </p:cNvPr>
          <p:cNvSpPr txBox="1"/>
          <p:nvPr/>
        </p:nvSpPr>
        <p:spPr>
          <a:xfrm>
            <a:off x="5180140" y="630125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bg1"/>
                </a:solidFill>
              </a:rPr>
              <a:t>www.elteren.lu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15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3091" y="2004291"/>
            <a:ext cx="9337963" cy="254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lb-LU" b="1" dirty="0">
                <a:solidFill>
                  <a:schemeClr val="accent1">
                    <a:lumMod val="50000"/>
                  </a:schemeClr>
                </a:solidFill>
              </a:rPr>
              <a:t>ampagne de sensibilisation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113849"/>
            <a:ext cx="12192000" cy="744151"/>
          </a:xfrm>
          <a:prstGeom prst="rect">
            <a:avLst/>
          </a:prstGeom>
          <a:solidFill>
            <a:srgbClr val="25508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424" y="6171017"/>
            <a:ext cx="1489085" cy="6061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654" y="1436217"/>
            <a:ext cx="6431137" cy="4476267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818308BD-CF61-4741-BAB2-94531ABA82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00" y="6042476"/>
            <a:ext cx="1171678" cy="815524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F36CC4A5-D666-C845-B007-1C7D7AF36BA1}"/>
              </a:ext>
            </a:extLst>
          </p:cNvPr>
          <p:cNvSpPr txBox="1"/>
          <p:nvPr/>
        </p:nvSpPr>
        <p:spPr>
          <a:xfrm>
            <a:off x="5180140" y="630125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>
                <a:solidFill>
                  <a:schemeClr val="bg1"/>
                </a:solidFill>
              </a:rPr>
              <a:t>www.elteren.lu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545648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407</Words>
  <Application>Microsoft Office PowerPoint</Application>
  <PresentationFormat>Breitbild</PresentationFormat>
  <Paragraphs>88</Paragraphs>
  <Slides>11</Slides>
  <Notes>7</Notes>
  <HiddenSlides>0</HiddenSlides>
  <MMClips>0</MMClips>
  <ScaleCrop>false</ScaleCrop>
  <HeadingPairs>
    <vt:vector size="4" baseType="variant">
      <vt:variant>
        <vt:lpstr>Design</vt:lpstr>
      </vt:variant>
      <vt:variant>
        <vt:i4>3</vt:i4>
      </vt:variant>
      <vt:variant>
        <vt:lpstr>Folientitel</vt:lpstr>
      </vt:variant>
      <vt:variant>
        <vt:i4>11</vt:i4>
      </vt:variant>
    </vt:vector>
  </HeadingPairs>
  <TitlesOfParts>
    <vt:vector size="14" baseType="lpstr">
      <vt:lpstr>2_Office Theme</vt:lpstr>
      <vt:lpstr>1_Office Theme</vt:lpstr>
      <vt:lpstr>Custom Design</vt:lpstr>
      <vt:lpstr>PowerPoint-Präsentation</vt:lpstr>
      <vt:lpstr>Historique</vt:lpstr>
      <vt:lpstr>PowerPoint-Präsentation</vt:lpstr>
      <vt:lpstr>Des élections en 2 étapes</vt:lpstr>
      <vt:lpstr>Des élections en 2 étapes : niveau sectoriel</vt:lpstr>
      <vt:lpstr>Élections de la représentation nationale</vt:lpstr>
      <vt:lpstr>Soutien et encadrement</vt:lpstr>
      <vt:lpstr>La plateforme de communication</vt:lpstr>
      <vt:lpstr>Campagne de sensibilisation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WEIS Luc</cp:lastModifiedBy>
  <cp:revision>36</cp:revision>
  <dcterms:created xsi:type="dcterms:W3CDTF">2017-10-31T07:15:40Z</dcterms:created>
  <dcterms:modified xsi:type="dcterms:W3CDTF">2019-09-30T05:41:56Z</dcterms:modified>
</cp:coreProperties>
</file>